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62" r:id="rId2"/>
    <p:sldId id="258" r:id="rId3"/>
    <p:sldId id="339" r:id="rId4"/>
    <p:sldId id="329" r:id="rId5"/>
    <p:sldId id="311" r:id="rId6"/>
    <p:sldId id="261" r:id="rId7"/>
    <p:sldId id="335" r:id="rId8"/>
    <p:sldId id="341" r:id="rId9"/>
    <p:sldId id="323" r:id="rId10"/>
    <p:sldId id="321" r:id="rId11"/>
    <p:sldId id="320" r:id="rId12"/>
    <p:sldId id="322" r:id="rId13"/>
    <p:sldId id="348" r:id="rId14"/>
    <p:sldId id="349" r:id="rId15"/>
    <p:sldId id="350" r:id="rId16"/>
    <p:sldId id="351" r:id="rId17"/>
    <p:sldId id="355" r:id="rId18"/>
    <p:sldId id="353" r:id="rId19"/>
    <p:sldId id="354" r:id="rId20"/>
    <p:sldId id="356" r:id="rId21"/>
    <p:sldId id="352" r:id="rId22"/>
    <p:sldId id="340" r:id="rId23"/>
    <p:sldId id="344" r:id="rId24"/>
    <p:sldId id="345" r:id="rId25"/>
    <p:sldId id="298" r:id="rId26"/>
    <p:sldId id="357" r:id="rId27"/>
    <p:sldId id="358" r:id="rId28"/>
    <p:sldId id="330" r:id="rId29"/>
  </p:sldIdLst>
  <p:sldSz cx="9144000" cy="6858000" type="screen4x3"/>
  <p:notesSz cx="70770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64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0" d="100"/>
          <a:sy n="70" d="100"/>
        </p:scale>
        <p:origin x="-872" y="-96"/>
      </p:cViewPr>
      <p:guideLst>
        <p:guide orient="horz" pos="364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0098"/>
          </a:xfrm>
          <a:prstGeom prst="rect">
            <a:avLst/>
          </a:prstGeom>
        </p:spPr>
        <p:txBody>
          <a:bodyPr vert="horz" lIns="93973" tIns="46986" rIns="93973" bIns="46986"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70098"/>
          </a:xfrm>
          <a:prstGeom prst="rect">
            <a:avLst/>
          </a:prstGeom>
        </p:spPr>
        <p:txBody>
          <a:bodyPr vert="horz" lIns="93973" tIns="46986" rIns="93973" bIns="46986" rtlCol="0"/>
          <a:lstStyle>
            <a:lvl1pPr algn="r">
              <a:defRPr sz="1200"/>
            </a:lvl1pPr>
          </a:lstStyle>
          <a:p>
            <a:fld id="{7410AA3F-105A-413B-A624-17A2E709580D}" type="datetimeFigureOut">
              <a:rPr lang="en-US" smtClean="0"/>
              <a:t>18-10-11</a:t>
            </a:fld>
            <a:endParaRPr lang="en-US"/>
          </a:p>
        </p:txBody>
      </p:sp>
      <p:sp>
        <p:nvSpPr>
          <p:cNvPr id="4" name="Footer Placeholder 3"/>
          <p:cNvSpPr>
            <a:spLocks noGrp="1"/>
          </p:cNvSpPr>
          <p:nvPr>
            <p:ph type="ftr" sz="quarter" idx="2"/>
          </p:nvPr>
        </p:nvSpPr>
        <p:spPr>
          <a:xfrm>
            <a:off x="0" y="8899328"/>
            <a:ext cx="3066733" cy="470097"/>
          </a:xfrm>
          <a:prstGeom prst="rect">
            <a:avLst/>
          </a:prstGeom>
        </p:spPr>
        <p:txBody>
          <a:bodyPr vert="horz" lIns="93973" tIns="46986" rIns="93973" bIns="46986"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9328"/>
            <a:ext cx="3066733" cy="470097"/>
          </a:xfrm>
          <a:prstGeom prst="rect">
            <a:avLst/>
          </a:prstGeom>
        </p:spPr>
        <p:txBody>
          <a:bodyPr vert="horz" lIns="93973" tIns="46986" rIns="93973" bIns="46986" rtlCol="0" anchor="b"/>
          <a:lstStyle>
            <a:lvl1pPr algn="r">
              <a:defRPr sz="1200"/>
            </a:lvl1pPr>
          </a:lstStyle>
          <a:p>
            <a:fld id="{801CF0CC-8DA9-45B8-916B-0C84F227DF6D}" type="slidenum">
              <a:rPr lang="en-US" smtClean="0"/>
              <a:t>‹#›</a:t>
            </a:fld>
            <a:endParaRPr lang="en-US"/>
          </a:p>
        </p:txBody>
      </p:sp>
    </p:spTree>
    <p:extLst>
      <p:ext uri="{BB962C8B-B14F-4D97-AF65-F5344CB8AC3E}">
        <p14:creationId xmlns:p14="http://schemas.microsoft.com/office/powerpoint/2010/main" val="267062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0098"/>
          </a:xfrm>
          <a:prstGeom prst="rect">
            <a:avLst/>
          </a:prstGeom>
        </p:spPr>
        <p:txBody>
          <a:bodyPr vert="horz" lIns="93973" tIns="46986" rIns="93973" bIns="46986" rtlCol="0"/>
          <a:lstStyle>
            <a:lvl1pPr algn="l">
              <a:defRPr sz="1200"/>
            </a:lvl1pPr>
          </a:lstStyle>
          <a:p>
            <a:endParaRPr lang="en-US"/>
          </a:p>
        </p:txBody>
      </p:sp>
      <p:sp>
        <p:nvSpPr>
          <p:cNvPr id="3" name="Date Placeholder 2"/>
          <p:cNvSpPr>
            <a:spLocks noGrp="1"/>
          </p:cNvSpPr>
          <p:nvPr>
            <p:ph type="dt" idx="1"/>
          </p:nvPr>
        </p:nvSpPr>
        <p:spPr>
          <a:xfrm>
            <a:off x="4008705" y="0"/>
            <a:ext cx="3066733" cy="470098"/>
          </a:xfrm>
          <a:prstGeom prst="rect">
            <a:avLst/>
          </a:prstGeom>
        </p:spPr>
        <p:txBody>
          <a:bodyPr vert="horz" lIns="93973" tIns="46986" rIns="93973" bIns="46986" rtlCol="0"/>
          <a:lstStyle>
            <a:lvl1pPr algn="r">
              <a:defRPr sz="1200"/>
            </a:lvl1pPr>
          </a:lstStyle>
          <a:p>
            <a:fld id="{03A6A899-8174-46A1-80D2-36DCE206A16A}" type="datetimeFigureOut">
              <a:rPr lang="en-US" smtClean="0"/>
              <a:t>18-10-11</a:t>
            </a:fld>
            <a:endParaRPr lang="en-US"/>
          </a:p>
        </p:txBody>
      </p:sp>
      <p:sp>
        <p:nvSpPr>
          <p:cNvPr id="4" name="Slide Image Placeholder 3"/>
          <p:cNvSpPr>
            <a:spLocks noGrp="1" noRot="1" noChangeAspect="1"/>
          </p:cNvSpPr>
          <p:nvPr>
            <p:ph type="sldImg" idx="2"/>
          </p:nvPr>
        </p:nvSpPr>
        <p:spPr>
          <a:xfrm>
            <a:off x="1430338" y="1171575"/>
            <a:ext cx="4216400" cy="3162300"/>
          </a:xfrm>
          <a:prstGeom prst="rect">
            <a:avLst/>
          </a:prstGeom>
          <a:noFill/>
          <a:ln w="12700">
            <a:solidFill>
              <a:prstClr val="black"/>
            </a:solidFill>
          </a:ln>
        </p:spPr>
        <p:txBody>
          <a:bodyPr vert="horz" lIns="93973" tIns="46986" rIns="93973" bIns="46986" rtlCol="0" anchor="ctr"/>
          <a:lstStyle/>
          <a:p>
            <a:endParaRPr lang="en-US"/>
          </a:p>
        </p:txBody>
      </p:sp>
      <p:sp>
        <p:nvSpPr>
          <p:cNvPr id="5" name="Notes Placeholder 4"/>
          <p:cNvSpPr>
            <a:spLocks noGrp="1"/>
          </p:cNvSpPr>
          <p:nvPr>
            <p:ph type="body" sz="quarter" idx="3"/>
          </p:nvPr>
        </p:nvSpPr>
        <p:spPr>
          <a:xfrm>
            <a:off x="707708" y="4509036"/>
            <a:ext cx="5661660" cy="3689211"/>
          </a:xfrm>
          <a:prstGeom prst="rect">
            <a:avLst/>
          </a:prstGeom>
        </p:spPr>
        <p:txBody>
          <a:bodyPr vert="horz" lIns="93973" tIns="46986" rIns="93973" bIns="469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328"/>
            <a:ext cx="3066733" cy="470097"/>
          </a:xfrm>
          <a:prstGeom prst="rect">
            <a:avLst/>
          </a:prstGeom>
        </p:spPr>
        <p:txBody>
          <a:bodyPr vert="horz" lIns="93973" tIns="46986" rIns="93973" bIns="46986"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9328"/>
            <a:ext cx="3066733" cy="470097"/>
          </a:xfrm>
          <a:prstGeom prst="rect">
            <a:avLst/>
          </a:prstGeom>
        </p:spPr>
        <p:txBody>
          <a:bodyPr vert="horz" lIns="93973" tIns="46986" rIns="93973" bIns="46986" rtlCol="0" anchor="b"/>
          <a:lstStyle>
            <a:lvl1pPr algn="r">
              <a:defRPr sz="1200"/>
            </a:lvl1pPr>
          </a:lstStyle>
          <a:p>
            <a:fld id="{4764449F-CBC3-4776-B071-BAA4CB008F08}" type="slidenum">
              <a:rPr lang="en-US" smtClean="0"/>
              <a:t>‹#›</a:t>
            </a:fld>
            <a:endParaRPr lang="en-US"/>
          </a:p>
        </p:txBody>
      </p:sp>
    </p:spTree>
    <p:extLst>
      <p:ext uri="{BB962C8B-B14F-4D97-AF65-F5344CB8AC3E}">
        <p14:creationId xmlns:p14="http://schemas.microsoft.com/office/powerpoint/2010/main" val="231052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Video of </a:t>
            </a:r>
            <a:r>
              <a:rPr lang="en-US" baseline="0" dirty="0" err="1" smtClean="0"/>
              <a:t>Elco</a:t>
            </a:r>
            <a:r>
              <a:rPr lang="en-US" baseline="0" dirty="0" smtClean="0"/>
              <a:t> and brief intro of who we are</a:t>
            </a:r>
            <a:endParaRPr lang="en-US" dirty="0"/>
          </a:p>
        </p:txBody>
      </p:sp>
      <p:sp>
        <p:nvSpPr>
          <p:cNvPr id="4" name="Slide Number Placeholder 3"/>
          <p:cNvSpPr>
            <a:spLocks noGrp="1"/>
          </p:cNvSpPr>
          <p:nvPr>
            <p:ph type="sldNum" sz="quarter" idx="10"/>
          </p:nvPr>
        </p:nvSpPr>
        <p:spPr/>
        <p:txBody>
          <a:bodyPr/>
          <a:lstStyle/>
          <a:p>
            <a:fld id="{4764449F-CBC3-4776-B071-BAA4CB008F08}" type="slidenum">
              <a:rPr lang="en-US" smtClean="0"/>
              <a:t>1</a:t>
            </a:fld>
            <a:endParaRPr lang="en-US"/>
          </a:p>
        </p:txBody>
      </p:sp>
    </p:spTree>
    <p:extLst>
      <p:ext uri="{BB962C8B-B14F-4D97-AF65-F5344CB8AC3E}">
        <p14:creationId xmlns:p14="http://schemas.microsoft.com/office/powerpoint/2010/main" val="89955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Advocacy </a:t>
            </a:r>
            <a:r>
              <a:rPr lang="en-US" sz="1200" kern="1200" dirty="0" smtClean="0">
                <a:solidFill>
                  <a:schemeClr val="tx1"/>
                </a:solidFill>
                <a:effectLst/>
                <a:latin typeface="+mn-lt"/>
                <a:ea typeface="+mn-ea"/>
                <a:cs typeface="+mn-cs"/>
              </a:rPr>
              <a:t>(impacting public policy at the local, regional, and national levels)</a:t>
            </a:r>
            <a:endParaRPr lang="en-US" dirty="0"/>
          </a:p>
        </p:txBody>
      </p:sp>
      <p:sp>
        <p:nvSpPr>
          <p:cNvPr id="4" name="Slide Number Placeholder 3"/>
          <p:cNvSpPr>
            <a:spLocks noGrp="1"/>
          </p:cNvSpPr>
          <p:nvPr>
            <p:ph type="sldNum" sz="quarter" idx="10"/>
          </p:nvPr>
        </p:nvSpPr>
        <p:spPr/>
        <p:txBody>
          <a:bodyPr/>
          <a:lstStyle/>
          <a:p>
            <a:fld id="{4764449F-CBC3-4776-B071-BAA4CB008F08}" type="slidenum">
              <a:rPr lang="en-US" smtClean="0"/>
              <a:t>12</a:t>
            </a:fld>
            <a:endParaRPr lang="en-US"/>
          </a:p>
        </p:txBody>
      </p:sp>
    </p:spTree>
    <p:extLst>
      <p:ext uri="{BB962C8B-B14F-4D97-AF65-F5344CB8AC3E}">
        <p14:creationId xmlns:p14="http://schemas.microsoft.com/office/powerpoint/2010/main" val="3899017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replaced lighting in offices</a:t>
            </a:r>
            <a:r>
              <a:rPr lang="en-US" baseline="0" dirty="0" smtClean="0"/>
              <a:t> with LED lights, celebrated earth day by building bee </a:t>
            </a:r>
            <a:r>
              <a:rPr lang="en-US" baseline="0" smtClean="0"/>
              <a:t>hotels, added </a:t>
            </a:r>
            <a:r>
              <a:rPr lang="en-US" baseline="0" dirty="0" smtClean="0"/>
              <a:t>fruit shrubs, trees and composting bins to Children’s Nature Space.</a:t>
            </a:r>
            <a:endParaRPr lang="en-US" dirty="0"/>
          </a:p>
        </p:txBody>
      </p:sp>
      <p:sp>
        <p:nvSpPr>
          <p:cNvPr id="4" name="Slide Number Placeholder 3"/>
          <p:cNvSpPr>
            <a:spLocks noGrp="1"/>
          </p:cNvSpPr>
          <p:nvPr>
            <p:ph type="sldNum" sz="quarter" idx="10"/>
          </p:nvPr>
        </p:nvSpPr>
        <p:spPr/>
        <p:txBody>
          <a:bodyPr/>
          <a:lstStyle/>
          <a:p>
            <a:fld id="{4764449F-CBC3-4776-B071-BAA4CB008F08}" type="slidenum">
              <a:rPr lang="en-US" smtClean="0"/>
              <a:t>21</a:t>
            </a:fld>
            <a:endParaRPr lang="en-US"/>
          </a:p>
        </p:txBody>
      </p:sp>
    </p:spTree>
    <p:extLst>
      <p:ext uri="{BB962C8B-B14F-4D97-AF65-F5344CB8AC3E}">
        <p14:creationId xmlns:p14="http://schemas.microsoft.com/office/powerpoint/2010/main" val="1755272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 many of you may already</a:t>
            </a:r>
            <a:r>
              <a:rPr lang="en-US" baseline="0" dirty="0" smtClean="0"/>
              <a:t> be doing things along creation care lines or have done so on your own. </a:t>
            </a:r>
            <a:r>
              <a:rPr lang="en-US" dirty="0" smtClean="0"/>
              <a:t>Take a few minutes to discuss</a:t>
            </a:r>
            <a:r>
              <a:rPr lang="en-US" baseline="0" dirty="0" smtClean="0"/>
              <a:t> this with one or two people sitting beside you.</a:t>
            </a:r>
            <a:endParaRPr lang="en-US" dirty="0"/>
          </a:p>
        </p:txBody>
      </p:sp>
      <p:sp>
        <p:nvSpPr>
          <p:cNvPr id="4" name="Slide Number Placeholder 3"/>
          <p:cNvSpPr>
            <a:spLocks noGrp="1"/>
          </p:cNvSpPr>
          <p:nvPr>
            <p:ph type="sldNum" sz="quarter" idx="10"/>
          </p:nvPr>
        </p:nvSpPr>
        <p:spPr/>
        <p:txBody>
          <a:bodyPr/>
          <a:lstStyle/>
          <a:p>
            <a:fld id="{4764449F-CBC3-4776-B071-BAA4CB008F08}" type="slidenum">
              <a:rPr lang="en-US" smtClean="0"/>
              <a:t>22</a:t>
            </a:fld>
            <a:endParaRPr lang="en-US"/>
          </a:p>
        </p:txBody>
      </p:sp>
    </p:spTree>
    <p:extLst>
      <p:ext uri="{BB962C8B-B14F-4D97-AF65-F5344CB8AC3E}">
        <p14:creationId xmlns:p14="http://schemas.microsoft.com/office/powerpoint/2010/main" val="245353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u="none" kern="1200" dirty="0" smtClean="0">
                <a:solidFill>
                  <a:schemeClr val="tx1"/>
                </a:solidFill>
                <a:effectLst/>
                <a:latin typeface="+mn-lt"/>
                <a:ea typeface="+mn-ea"/>
                <a:cs typeface="+mn-cs"/>
              </a:rPr>
              <a:t>On your handout you</a:t>
            </a:r>
            <a:r>
              <a:rPr lang="en-CA" sz="1200" u="none" kern="1200" baseline="0" dirty="0" smtClean="0">
                <a:solidFill>
                  <a:schemeClr val="tx1"/>
                </a:solidFill>
                <a:effectLst/>
                <a:latin typeface="+mn-lt"/>
                <a:ea typeface="+mn-ea"/>
                <a:cs typeface="+mn-cs"/>
              </a:rPr>
              <a:t> will see some information to take back to your councils, leaders and/or someone you may be able to identify as a champion for this work in your congregations. To be a CWP partner is to be a</a:t>
            </a:r>
            <a:r>
              <a:rPr lang="en-CA" sz="1200" u="none" kern="1200" dirty="0" smtClean="0">
                <a:solidFill>
                  <a:schemeClr val="tx1"/>
                </a:solidFill>
                <a:effectLst/>
                <a:latin typeface="+mn-lt"/>
                <a:ea typeface="+mn-ea"/>
                <a:cs typeface="+mn-cs"/>
              </a:rPr>
              <a:t> person or church who will:</a:t>
            </a:r>
            <a:r>
              <a:rPr lang="en-CA" sz="1200" u="none" kern="1200" baseline="0" dirty="0" smtClean="0">
                <a:solidFill>
                  <a:schemeClr val="tx1"/>
                </a:solidFill>
                <a:effectLst/>
                <a:latin typeface="+mn-lt"/>
                <a:ea typeface="+mn-ea"/>
                <a:cs typeface="+mn-cs"/>
              </a:rPr>
              <a:t> </a:t>
            </a:r>
            <a:r>
              <a:rPr lang="en-CA" sz="1200" u="sng" kern="1200" dirty="0" smtClean="0">
                <a:solidFill>
                  <a:schemeClr val="tx1"/>
                </a:solidFill>
                <a:effectLst/>
                <a:latin typeface="+mn-lt"/>
                <a:ea typeface="+mn-ea"/>
                <a:cs typeface="+mn-cs"/>
              </a:rPr>
              <a:t>Endorse </a:t>
            </a:r>
            <a:r>
              <a:rPr lang="en-CA" sz="1200" kern="1200" dirty="0" smtClean="0">
                <a:solidFill>
                  <a:schemeClr val="tx1"/>
                </a:solidFill>
                <a:effectLst/>
                <a:latin typeface="+mn-lt"/>
                <a:ea typeface="+mn-ea"/>
                <a:cs typeface="+mn-cs"/>
              </a:rPr>
              <a:t>the 2012 CRC Synod’s Creation Stewardship Task Force’s Report. </a:t>
            </a:r>
            <a:r>
              <a:rPr lang="en-US" sz="1200" u="sng" kern="1200" dirty="0" smtClean="0">
                <a:solidFill>
                  <a:schemeClr val="tx1"/>
                </a:solidFill>
                <a:effectLst/>
                <a:latin typeface="+mn-lt"/>
                <a:ea typeface="+mn-ea"/>
                <a:cs typeface="+mn-cs"/>
              </a:rPr>
              <a:t>Agree</a:t>
            </a:r>
            <a:r>
              <a:rPr lang="en-US" sz="1200" kern="1200" dirty="0" smtClean="0">
                <a:solidFill>
                  <a:schemeClr val="tx1"/>
                </a:solidFill>
                <a:effectLst/>
                <a:latin typeface="+mn-lt"/>
                <a:ea typeface="+mn-ea"/>
                <a:cs typeface="+mn-cs"/>
              </a:rPr>
              <a:t> to receive electronic communications from the Climate Witness Project, including newsletters, action alerts, updates on what CWP congregations are doing, and more. </a:t>
            </a:r>
            <a:r>
              <a:rPr lang="en-CA" sz="1200" u="sng" kern="1200" dirty="0" smtClean="0">
                <a:solidFill>
                  <a:schemeClr val="tx1"/>
                </a:solidFill>
                <a:effectLst/>
                <a:latin typeface="+mn-lt"/>
                <a:ea typeface="+mn-ea"/>
                <a:cs typeface="+mn-cs"/>
              </a:rPr>
              <a:t>Intend</a:t>
            </a:r>
            <a:r>
              <a:rPr lang="en-CA" sz="1200" kern="1200" dirty="0" smtClean="0">
                <a:solidFill>
                  <a:schemeClr val="tx1"/>
                </a:solidFill>
                <a:effectLst/>
                <a:latin typeface="+mn-lt"/>
                <a:ea typeface="+mn-ea"/>
                <a:cs typeface="+mn-cs"/>
              </a:rPr>
              <a:t> to do something to address climate change. We don’t presume to tell you what you need to do. Instead, the</a:t>
            </a:r>
            <a:r>
              <a:rPr lang="en-CA" sz="1200" kern="1200" baseline="0" dirty="0" smtClean="0">
                <a:solidFill>
                  <a:schemeClr val="tx1"/>
                </a:solidFill>
                <a:effectLst/>
                <a:latin typeface="+mn-lt"/>
                <a:ea typeface="+mn-ea"/>
                <a:cs typeface="+mn-cs"/>
              </a:rPr>
              <a:t> CWP is hoping to</a:t>
            </a:r>
            <a:r>
              <a:rPr lang="en-CA" sz="1200" kern="1200" dirty="0" smtClean="0">
                <a:solidFill>
                  <a:schemeClr val="tx1"/>
                </a:solidFill>
                <a:effectLst/>
                <a:latin typeface="+mn-lt"/>
                <a:ea typeface="+mn-ea"/>
                <a:cs typeface="+mn-cs"/>
              </a:rPr>
              <a:t> create a network of congregations and individual Christians who will share ideas and experiences around: 1) Energy Stewardship, 2) Worship, 3) Education, and 4) Advocacy.</a:t>
            </a:r>
            <a:r>
              <a:rPr lang="en-CA" dirty="0" smtClean="0">
                <a:effectLst/>
              </a:rPr>
              <a:t> </a:t>
            </a:r>
            <a:endParaRPr lang="en-C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764449F-CBC3-4776-B071-BAA4CB008F08}" type="slidenum">
              <a:rPr lang="en-US" smtClean="0"/>
              <a:t>23</a:t>
            </a:fld>
            <a:endParaRPr lang="en-US"/>
          </a:p>
        </p:txBody>
      </p:sp>
    </p:spTree>
    <p:extLst>
      <p:ext uri="{BB962C8B-B14F-4D97-AF65-F5344CB8AC3E}">
        <p14:creationId xmlns:p14="http://schemas.microsoft.com/office/powerpoint/2010/main" val="441105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 many of you may already</a:t>
            </a:r>
            <a:r>
              <a:rPr lang="en-US" baseline="0" dirty="0" smtClean="0"/>
              <a:t> be doing things along creation care lines or have done so on your own. With the info we have presented tonight and the handout to generate some ideas, t</a:t>
            </a:r>
            <a:r>
              <a:rPr lang="en-US" dirty="0" smtClean="0"/>
              <a:t>ake the</a:t>
            </a:r>
            <a:r>
              <a:rPr lang="en-US" baseline="0" dirty="0" smtClean="0"/>
              <a:t> last</a:t>
            </a:r>
            <a:r>
              <a:rPr lang="en-US" dirty="0" smtClean="0"/>
              <a:t> few minutes to discuss</a:t>
            </a:r>
            <a:r>
              <a:rPr lang="en-US" baseline="0" dirty="0" smtClean="0"/>
              <a:t> with a neighbor one thing you can identify to take a step towards action.</a:t>
            </a:r>
            <a:endParaRPr lang="en-US" dirty="0"/>
          </a:p>
        </p:txBody>
      </p:sp>
      <p:sp>
        <p:nvSpPr>
          <p:cNvPr id="4" name="Slide Number Placeholder 3"/>
          <p:cNvSpPr>
            <a:spLocks noGrp="1"/>
          </p:cNvSpPr>
          <p:nvPr>
            <p:ph type="sldNum" sz="quarter" idx="10"/>
          </p:nvPr>
        </p:nvSpPr>
        <p:spPr/>
        <p:txBody>
          <a:bodyPr/>
          <a:lstStyle/>
          <a:p>
            <a:fld id="{4764449F-CBC3-4776-B071-BAA4CB008F08}" type="slidenum">
              <a:rPr lang="en-US" smtClean="0"/>
              <a:t>24</a:t>
            </a:fld>
            <a:endParaRPr lang="en-US"/>
          </a:p>
        </p:txBody>
      </p:sp>
    </p:spTree>
    <p:extLst>
      <p:ext uri="{BB962C8B-B14F-4D97-AF65-F5344CB8AC3E}">
        <p14:creationId xmlns:p14="http://schemas.microsoft.com/office/powerpoint/2010/main" val="245353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(Intro to it) </a:t>
            </a:r>
            <a:r>
              <a:rPr lang="en-CA" sz="1200" kern="1200" dirty="0" smtClean="0">
                <a:solidFill>
                  <a:schemeClr val="tx1"/>
                </a:solidFill>
                <a:effectLst/>
                <a:latin typeface="+mn-lt"/>
                <a:ea typeface="+mn-ea"/>
                <a:cs typeface="+mn-cs"/>
              </a:rPr>
              <a:t>As Christians, we affirm that the earth is the Lord's and that God is the Creator of all things. We see the many ways that creation reveals God's glory and draws us closer to God. But we also see the brokenness of the earth brought about by sin. While Christ is the one who has reconciled us with God and is setting all things right, we are called to be his disciples, joyfully loving and serving God, our </a:t>
            </a:r>
            <a:r>
              <a:rPr lang="en-CA" sz="1200" kern="1200" dirty="0" err="1" smtClean="0">
                <a:solidFill>
                  <a:schemeClr val="tx1"/>
                </a:solidFill>
                <a:effectLst/>
                <a:latin typeface="+mn-lt"/>
                <a:ea typeface="+mn-ea"/>
                <a:cs typeface="+mn-cs"/>
              </a:rPr>
              <a:t>neighbors</a:t>
            </a:r>
            <a:r>
              <a:rPr lang="en-CA" sz="1200" kern="1200" dirty="0" smtClean="0">
                <a:solidFill>
                  <a:schemeClr val="tx1"/>
                </a:solidFill>
                <a:effectLst/>
                <a:latin typeface="+mn-lt"/>
                <a:ea typeface="+mn-ea"/>
                <a:cs typeface="+mn-cs"/>
              </a:rPr>
              <a:t>, and all of creation, for our reconciliation in Christ makes us yearn for the reconciliation of the entire created order. Lets end by joining in the following prayer together. The light</a:t>
            </a:r>
            <a:r>
              <a:rPr lang="en-CA" sz="1200" kern="1200" baseline="0" dirty="0" smtClean="0">
                <a:solidFill>
                  <a:schemeClr val="tx1"/>
                </a:solidFill>
                <a:effectLst/>
                <a:latin typeface="+mn-lt"/>
                <a:ea typeface="+mn-ea"/>
                <a:cs typeface="+mn-cs"/>
              </a:rPr>
              <a:t> color will be read by Margo and the bold color will the the response of the group</a:t>
            </a:r>
            <a:r>
              <a:rPr lang="en-CA"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4764449F-CBC3-4776-B071-BAA4CB008F08}" type="slidenum">
              <a:rPr lang="en-US" smtClean="0"/>
              <a:t>25</a:t>
            </a:fld>
            <a:endParaRPr lang="en-US"/>
          </a:p>
        </p:txBody>
      </p:sp>
    </p:spTree>
    <p:extLst>
      <p:ext uri="{BB962C8B-B14F-4D97-AF65-F5344CB8AC3E}">
        <p14:creationId xmlns:p14="http://schemas.microsoft.com/office/powerpoint/2010/main" val="847320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64449F-CBC3-4776-B071-BAA4CB008F08}" type="slidenum">
              <a:rPr lang="en-US" smtClean="0"/>
              <a:t>26</a:t>
            </a:fld>
            <a:endParaRPr lang="en-US"/>
          </a:p>
        </p:txBody>
      </p:sp>
    </p:spTree>
    <p:extLst>
      <p:ext uri="{BB962C8B-B14F-4D97-AF65-F5344CB8AC3E}">
        <p14:creationId xmlns:p14="http://schemas.microsoft.com/office/powerpoint/2010/main" val="847320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64449F-CBC3-4776-B071-BAA4CB008F08}" type="slidenum">
              <a:rPr lang="en-US" smtClean="0"/>
              <a:t>27</a:t>
            </a:fld>
            <a:endParaRPr lang="en-US"/>
          </a:p>
        </p:txBody>
      </p:sp>
    </p:spTree>
    <p:extLst>
      <p:ext uri="{BB962C8B-B14F-4D97-AF65-F5344CB8AC3E}">
        <p14:creationId xmlns:p14="http://schemas.microsoft.com/office/powerpoint/2010/main" val="847320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764449F-CBC3-4776-B071-BAA4CB008F08}" type="slidenum">
              <a:rPr lang="en-US" smtClean="0"/>
              <a:t>28</a:t>
            </a:fld>
            <a:endParaRPr lang="en-US"/>
          </a:p>
        </p:txBody>
      </p:sp>
    </p:spTree>
    <p:extLst>
      <p:ext uri="{BB962C8B-B14F-4D97-AF65-F5344CB8AC3E}">
        <p14:creationId xmlns:p14="http://schemas.microsoft.com/office/powerpoint/2010/main" val="2936196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 51 together</a:t>
            </a:r>
            <a:endParaRPr lang="en-US" dirty="0"/>
          </a:p>
        </p:txBody>
      </p:sp>
      <p:sp>
        <p:nvSpPr>
          <p:cNvPr id="4" name="Slide Number Placeholder 3"/>
          <p:cNvSpPr>
            <a:spLocks noGrp="1"/>
          </p:cNvSpPr>
          <p:nvPr>
            <p:ph type="sldNum" sz="quarter" idx="10"/>
          </p:nvPr>
        </p:nvSpPr>
        <p:spPr/>
        <p:txBody>
          <a:bodyPr/>
          <a:lstStyle/>
          <a:p>
            <a:fld id="{4764449F-CBC3-4776-B071-BAA4CB008F08}" type="slidenum">
              <a:rPr lang="en-US" smtClean="0"/>
              <a:t>2</a:t>
            </a:fld>
            <a:endParaRPr lang="en-US"/>
          </a:p>
        </p:txBody>
      </p:sp>
    </p:spTree>
    <p:extLst>
      <p:ext uri="{BB962C8B-B14F-4D97-AF65-F5344CB8AC3E}">
        <p14:creationId xmlns:p14="http://schemas.microsoft.com/office/powerpoint/2010/main" val="4078992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minutes</a:t>
            </a:r>
            <a:endParaRPr lang="en-US" dirty="0"/>
          </a:p>
        </p:txBody>
      </p:sp>
      <p:sp>
        <p:nvSpPr>
          <p:cNvPr id="4" name="Slide Number Placeholder 3"/>
          <p:cNvSpPr>
            <a:spLocks noGrp="1"/>
          </p:cNvSpPr>
          <p:nvPr>
            <p:ph type="sldNum" sz="quarter" idx="10"/>
          </p:nvPr>
        </p:nvSpPr>
        <p:spPr/>
        <p:txBody>
          <a:bodyPr/>
          <a:lstStyle/>
          <a:p>
            <a:fld id="{4764449F-CBC3-4776-B071-BAA4CB008F08}" type="slidenum">
              <a:rPr lang="en-US" smtClean="0"/>
              <a:t>3</a:t>
            </a:fld>
            <a:endParaRPr lang="en-US"/>
          </a:p>
        </p:txBody>
      </p:sp>
    </p:spTree>
    <p:extLst>
      <p:ext uri="{BB962C8B-B14F-4D97-AF65-F5344CB8AC3E}">
        <p14:creationId xmlns:p14="http://schemas.microsoft.com/office/powerpoint/2010/main" val="4061274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plus add bullets on Synod sheet</a:t>
            </a:r>
            <a:endParaRPr lang="en-US" dirty="0"/>
          </a:p>
        </p:txBody>
      </p:sp>
      <p:sp>
        <p:nvSpPr>
          <p:cNvPr id="4" name="Slide Number Placeholder 3"/>
          <p:cNvSpPr>
            <a:spLocks noGrp="1"/>
          </p:cNvSpPr>
          <p:nvPr>
            <p:ph type="sldNum" sz="quarter" idx="10"/>
          </p:nvPr>
        </p:nvSpPr>
        <p:spPr/>
        <p:txBody>
          <a:bodyPr/>
          <a:lstStyle/>
          <a:p>
            <a:fld id="{4764449F-CBC3-4776-B071-BAA4CB008F08}" type="slidenum">
              <a:rPr lang="en-US" smtClean="0"/>
              <a:t>6</a:t>
            </a:fld>
            <a:endParaRPr lang="en-US"/>
          </a:p>
        </p:txBody>
      </p:sp>
    </p:spTree>
    <p:extLst>
      <p:ext uri="{BB962C8B-B14F-4D97-AF65-F5344CB8AC3E}">
        <p14:creationId xmlns:p14="http://schemas.microsoft.com/office/powerpoint/2010/main" val="1286923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the</a:t>
            </a:r>
            <a:r>
              <a:rPr lang="en-US" baseline="0" dirty="0" smtClean="0"/>
              <a:t> start</a:t>
            </a:r>
            <a:r>
              <a:rPr lang="en-US" dirty="0" smtClean="0"/>
              <a:t>,</a:t>
            </a:r>
            <a:r>
              <a:rPr lang="en-US" baseline="0" dirty="0" smtClean="0"/>
              <a:t> over three phases of directed action and leadership, the CWP has been growing in Canada and the USA to encourage individuals and congregations to make conscious efforts to learn about the challenges and take some form of positive action where possible.</a:t>
            </a:r>
            <a:endParaRPr lang="en-US" dirty="0"/>
          </a:p>
        </p:txBody>
      </p:sp>
      <p:sp>
        <p:nvSpPr>
          <p:cNvPr id="4" name="Slide Number Placeholder 3"/>
          <p:cNvSpPr>
            <a:spLocks noGrp="1"/>
          </p:cNvSpPr>
          <p:nvPr>
            <p:ph type="sldNum" sz="quarter" idx="10"/>
          </p:nvPr>
        </p:nvSpPr>
        <p:spPr/>
        <p:txBody>
          <a:bodyPr/>
          <a:lstStyle/>
          <a:p>
            <a:fld id="{4764449F-CBC3-4776-B071-BAA4CB008F08}" type="slidenum">
              <a:rPr lang="en-US" smtClean="0"/>
              <a:t>7</a:t>
            </a:fld>
            <a:endParaRPr lang="en-US"/>
          </a:p>
        </p:txBody>
      </p:sp>
    </p:spTree>
    <p:extLst>
      <p:ext uri="{BB962C8B-B14F-4D97-AF65-F5344CB8AC3E}">
        <p14:creationId xmlns:p14="http://schemas.microsoft.com/office/powerpoint/2010/main" val="3198203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What is CWP doing? </a:t>
            </a:r>
            <a:r>
              <a:rPr lang="en-CA" sz="1200" kern="1200" dirty="0" smtClean="0">
                <a:solidFill>
                  <a:schemeClr val="tx1"/>
                </a:solidFill>
                <a:effectLst/>
                <a:latin typeface="+mn-lt"/>
                <a:ea typeface="+mn-ea"/>
                <a:cs typeface="+mn-cs"/>
              </a:rPr>
              <a:t>Seeking to find committed partners, congregations and special ministries, who are working to</a:t>
            </a:r>
            <a:r>
              <a:rPr lang="en-CA" sz="1200" kern="1200" baseline="0" dirty="0" smtClean="0">
                <a:solidFill>
                  <a:schemeClr val="tx1"/>
                </a:solidFill>
                <a:effectLst/>
                <a:latin typeface="+mn-lt"/>
                <a:ea typeface="+mn-ea"/>
                <a:cs typeface="+mn-cs"/>
              </a:rPr>
              <a:t> take action</a:t>
            </a:r>
            <a:r>
              <a:rPr lang="en-CA" sz="1200" kern="1200" dirty="0" smtClean="0">
                <a:solidFill>
                  <a:schemeClr val="tx1"/>
                </a:solidFill>
                <a:effectLst/>
                <a:latin typeface="+mn-lt"/>
                <a:ea typeface="+mn-ea"/>
                <a:cs typeface="+mn-cs"/>
              </a:rPr>
              <a:t> through: </a:t>
            </a:r>
          </a:p>
          <a:p>
            <a:endParaRPr lang="en-US" dirty="0"/>
          </a:p>
        </p:txBody>
      </p:sp>
      <p:sp>
        <p:nvSpPr>
          <p:cNvPr id="4" name="Slide Number Placeholder 3"/>
          <p:cNvSpPr>
            <a:spLocks noGrp="1"/>
          </p:cNvSpPr>
          <p:nvPr>
            <p:ph type="sldNum" sz="quarter" idx="10"/>
          </p:nvPr>
        </p:nvSpPr>
        <p:spPr/>
        <p:txBody>
          <a:bodyPr/>
          <a:lstStyle/>
          <a:p>
            <a:fld id="{4764449F-CBC3-4776-B071-BAA4CB008F08}" type="slidenum">
              <a:rPr lang="en-US" smtClean="0"/>
              <a:t>8</a:t>
            </a:fld>
            <a:endParaRPr lang="en-US"/>
          </a:p>
        </p:txBody>
      </p:sp>
    </p:spTree>
    <p:extLst>
      <p:ext uri="{BB962C8B-B14F-4D97-AF65-F5344CB8AC3E}">
        <p14:creationId xmlns:p14="http://schemas.microsoft.com/office/powerpoint/2010/main" val="1477202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Energy Stewardship</a:t>
            </a:r>
            <a:r>
              <a:rPr lang="en-US" sz="1200" kern="1200" dirty="0" smtClean="0">
                <a:solidFill>
                  <a:schemeClr val="tx1"/>
                </a:solidFill>
                <a:effectLst/>
                <a:latin typeface="+mn-lt"/>
                <a:ea typeface="+mn-ea"/>
                <a:cs typeface="+mn-cs"/>
              </a:rPr>
              <a:t> (reducing the congregation’s use of fossil fuels)</a:t>
            </a:r>
            <a:endParaRPr lang="en-C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764449F-CBC3-4776-B071-BAA4CB008F08}" type="slidenum">
              <a:rPr lang="en-US" smtClean="0"/>
              <a:t>9</a:t>
            </a:fld>
            <a:endParaRPr lang="en-US"/>
          </a:p>
        </p:txBody>
      </p:sp>
    </p:spTree>
    <p:extLst>
      <p:ext uri="{BB962C8B-B14F-4D97-AF65-F5344CB8AC3E}">
        <p14:creationId xmlns:p14="http://schemas.microsoft.com/office/powerpoint/2010/main" val="738597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Worship</a:t>
            </a:r>
            <a:r>
              <a:rPr lang="en-US" sz="1200" kern="1200" dirty="0" smtClean="0">
                <a:solidFill>
                  <a:schemeClr val="tx1"/>
                </a:solidFill>
                <a:effectLst/>
                <a:latin typeface="+mn-lt"/>
                <a:ea typeface="+mn-ea"/>
                <a:cs typeface="+mn-cs"/>
              </a:rPr>
              <a:t> (healing our relationship with creation through liturgy, song, scripture and preaching) </a:t>
            </a:r>
            <a:endParaRPr lang="en-C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764449F-CBC3-4776-B071-BAA4CB008F08}" type="slidenum">
              <a:rPr lang="en-US" smtClean="0"/>
              <a:t>10</a:t>
            </a:fld>
            <a:endParaRPr lang="en-US"/>
          </a:p>
        </p:txBody>
      </p:sp>
    </p:spTree>
    <p:extLst>
      <p:ext uri="{BB962C8B-B14F-4D97-AF65-F5344CB8AC3E}">
        <p14:creationId xmlns:p14="http://schemas.microsoft.com/office/powerpoint/2010/main" val="3808178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Education</a:t>
            </a:r>
            <a:r>
              <a:rPr lang="en-US" sz="1200" kern="1200" dirty="0" smtClean="0">
                <a:solidFill>
                  <a:schemeClr val="tx1"/>
                </a:solidFill>
                <a:effectLst/>
                <a:latin typeface="+mn-lt"/>
                <a:ea typeface="+mn-ea"/>
                <a:cs typeface="+mn-cs"/>
              </a:rPr>
              <a:t> (book studies, films, discussions, and speakers on creation care. Also adding new resources to your church libraries.)</a:t>
            </a:r>
            <a:endParaRPr lang="en-C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764449F-CBC3-4776-B071-BAA4CB008F08}" type="slidenum">
              <a:rPr lang="en-US" smtClean="0"/>
              <a:t>11</a:t>
            </a:fld>
            <a:endParaRPr lang="en-US"/>
          </a:p>
        </p:txBody>
      </p:sp>
    </p:spTree>
    <p:extLst>
      <p:ext uri="{BB962C8B-B14F-4D97-AF65-F5344CB8AC3E}">
        <p14:creationId xmlns:p14="http://schemas.microsoft.com/office/powerpoint/2010/main" val="1389094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36F0FA6-CDC2-4329-A3F3-D1D5A54C9F7E}" type="datetimeFigureOut">
              <a:rPr lang="en-US" smtClean="0"/>
              <a:t>18-10-11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3BFF4-BE08-4DCA-9E4E-61C700B0E1E6}" type="slidenum">
              <a:rPr lang="en-US" smtClean="0"/>
              <a:t>‹#›</a:t>
            </a:fld>
            <a:endParaRPr lang="en-US"/>
          </a:p>
        </p:txBody>
      </p:sp>
    </p:spTree>
    <p:extLst>
      <p:ext uri="{BB962C8B-B14F-4D97-AF65-F5344CB8AC3E}">
        <p14:creationId xmlns:p14="http://schemas.microsoft.com/office/powerpoint/2010/main" val="106724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6F0FA6-CDC2-4329-A3F3-D1D5A54C9F7E}" type="datetimeFigureOut">
              <a:rPr lang="en-US" smtClean="0"/>
              <a:t>18-10-11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3BFF4-BE08-4DCA-9E4E-61C700B0E1E6}" type="slidenum">
              <a:rPr lang="en-US" smtClean="0"/>
              <a:t>‹#›</a:t>
            </a:fld>
            <a:endParaRPr lang="en-US"/>
          </a:p>
        </p:txBody>
      </p:sp>
    </p:spTree>
    <p:extLst>
      <p:ext uri="{BB962C8B-B14F-4D97-AF65-F5344CB8AC3E}">
        <p14:creationId xmlns:p14="http://schemas.microsoft.com/office/powerpoint/2010/main" val="15125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6F0FA6-CDC2-4329-A3F3-D1D5A54C9F7E}" type="datetimeFigureOut">
              <a:rPr lang="en-US" smtClean="0"/>
              <a:t>18-10-11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3BFF4-BE08-4DCA-9E4E-61C700B0E1E6}" type="slidenum">
              <a:rPr lang="en-US" smtClean="0"/>
              <a:t>‹#›</a:t>
            </a:fld>
            <a:endParaRPr lang="en-US"/>
          </a:p>
        </p:txBody>
      </p:sp>
    </p:spTree>
    <p:extLst>
      <p:ext uri="{BB962C8B-B14F-4D97-AF65-F5344CB8AC3E}">
        <p14:creationId xmlns:p14="http://schemas.microsoft.com/office/powerpoint/2010/main" val="1136486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6F0FA6-CDC2-4329-A3F3-D1D5A54C9F7E}" type="datetimeFigureOut">
              <a:rPr lang="en-US" smtClean="0"/>
              <a:t>18-10-11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3BFF4-BE08-4DCA-9E4E-61C700B0E1E6}" type="slidenum">
              <a:rPr lang="en-US" smtClean="0"/>
              <a:t>‹#›</a:t>
            </a:fld>
            <a:endParaRPr lang="en-US"/>
          </a:p>
        </p:txBody>
      </p:sp>
    </p:spTree>
    <p:extLst>
      <p:ext uri="{BB962C8B-B14F-4D97-AF65-F5344CB8AC3E}">
        <p14:creationId xmlns:p14="http://schemas.microsoft.com/office/powerpoint/2010/main" val="536036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6F0FA6-CDC2-4329-A3F3-D1D5A54C9F7E}" type="datetimeFigureOut">
              <a:rPr lang="en-US" smtClean="0"/>
              <a:t>18-10-11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93BFF4-BE08-4DCA-9E4E-61C700B0E1E6}" type="slidenum">
              <a:rPr lang="en-US" smtClean="0"/>
              <a:t>‹#›</a:t>
            </a:fld>
            <a:endParaRPr lang="en-US"/>
          </a:p>
        </p:txBody>
      </p:sp>
    </p:spTree>
    <p:extLst>
      <p:ext uri="{BB962C8B-B14F-4D97-AF65-F5344CB8AC3E}">
        <p14:creationId xmlns:p14="http://schemas.microsoft.com/office/powerpoint/2010/main" val="4119502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6F0FA6-CDC2-4329-A3F3-D1D5A54C9F7E}" type="datetimeFigureOut">
              <a:rPr lang="en-US" smtClean="0"/>
              <a:t>18-10-11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93BFF4-BE08-4DCA-9E4E-61C700B0E1E6}" type="slidenum">
              <a:rPr lang="en-US" smtClean="0"/>
              <a:t>‹#›</a:t>
            </a:fld>
            <a:endParaRPr lang="en-US"/>
          </a:p>
        </p:txBody>
      </p:sp>
    </p:spTree>
    <p:extLst>
      <p:ext uri="{BB962C8B-B14F-4D97-AF65-F5344CB8AC3E}">
        <p14:creationId xmlns:p14="http://schemas.microsoft.com/office/powerpoint/2010/main" val="1084459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6F0FA6-CDC2-4329-A3F3-D1D5A54C9F7E}" type="datetimeFigureOut">
              <a:rPr lang="en-US" smtClean="0"/>
              <a:t>18-10-11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93BFF4-BE08-4DCA-9E4E-61C700B0E1E6}" type="slidenum">
              <a:rPr lang="en-US" smtClean="0"/>
              <a:t>‹#›</a:t>
            </a:fld>
            <a:endParaRPr lang="en-US"/>
          </a:p>
        </p:txBody>
      </p:sp>
    </p:spTree>
    <p:extLst>
      <p:ext uri="{BB962C8B-B14F-4D97-AF65-F5344CB8AC3E}">
        <p14:creationId xmlns:p14="http://schemas.microsoft.com/office/powerpoint/2010/main" val="2075587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6F0FA6-CDC2-4329-A3F3-D1D5A54C9F7E}" type="datetimeFigureOut">
              <a:rPr lang="en-US" smtClean="0"/>
              <a:t>18-10-11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93BFF4-BE08-4DCA-9E4E-61C700B0E1E6}" type="slidenum">
              <a:rPr lang="en-US" smtClean="0"/>
              <a:t>‹#›</a:t>
            </a:fld>
            <a:endParaRPr lang="en-US"/>
          </a:p>
        </p:txBody>
      </p:sp>
    </p:spTree>
    <p:extLst>
      <p:ext uri="{BB962C8B-B14F-4D97-AF65-F5344CB8AC3E}">
        <p14:creationId xmlns:p14="http://schemas.microsoft.com/office/powerpoint/2010/main" val="3829737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F0FA6-CDC2-4329-A3F3-D1D5A54C9F7E}" type="datetimeFigureOut">
              <a:rPr lang="en-US" smtClean="0"/>
              <a:t>18-10-11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93BFF4-BE08-4DCA-9E4E-61C700B0E1E6}" type="slidenum">
              <a:rPr lang="en-US" smtClean="0"/>
              <a:t>‹#›</a:t>
            </a:fld>
            <a:endParaRPr lang="en-US"/>
          </a:p>
        </p:txBody>
      </p:sp>
    </p:spTree>
    <p:extLst>
      <p:ext uri="{BB962C8B-B14F-4D97-AF65-F5344CB8AC3E}">
        <p14:creationId xmlns:p14="http://schemas.microsoft.com/office/powerpoint/2010/main" val="111712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6F0FA6-CDC2-4329-A3F3-D1D5A54C9F7E}" type="datetimeFigureOut">
              <a:rPr lang="en-US" smtClean="0"/>
              <a:t>18-10-11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93BFF4-BE08-4DCA-9E4E-61C700B0E1E6}" type="slidenum">
              <a:rPr lang="en-US" smtClean="0"/>
              <a:t>‹#›</a:t>
            </a:fld>
            <a:endParaRPr lang="en-US"/>
          </a:p>
        </p:txBody>
      </p:sp>
    </p:spTree>
    <p:extLst>
      <p:ext uri="{BB962C8B-B14F-4D97-AF65-F5344CB8AC3E}">
        <p14:creationId xmlns:p14="http://schemas.microsoft.com/office/powerpoint/2010/main" val="1404239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6F0FA6-CDC2-4329-A3F3-D1D5A54C9F7E}" type="datetimeFigureOut">
              <a:rPr lang="en-US" smtClean="0"/>
              <a:t>18-10-11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93BFF4-BE08-4DCA-9E4E-61C700B0E1E6}" type="slidenum">
              <a:rPr lang="en-US" smtClean="0"/>
              <a:t>‹#›</a:t>
            </a:fld>
            <a:endParaRPr lang="en-US"/>
          </a:p>
        </p:txBody>
      </p:sp>
    </p:spTree>
    <p:extLst>
      <p:ext uri="{BB962C8B-B14F-4D97-AF65-F5344CB8AC3E}">
        <p14:creationId xmlns:p14="http://schemas.microsoft.com/office/powerpoint/2010/main" val="22369298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F0FA6-CDC2-4329-A3F3-D1D5A54C9F7E}" type="datetimeFigureOut">
              <a:rPr lang="en-US" smtClean="0"/>
              <a:t>18-10-11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3BFF4-BE08-4DCA-9E4E-61C700B0E1E6}" type="slidenum">
              <a:rPr lang="en-US" smtClean="0"/>
              <a:t>‹#›</a:t>
            </a:fld>
            <a:endParaRPr lang="en-US"/>
          </a:p>
        </p:txBody>
      </p:sp>
    </p:spTree>
    <p:extLst>
      <p:ext uri="{BB962C8B-B14F-4D97-AF65-F5344CB8AC3E}">
        <p14:creationId xmlns:p14="http://schemas.microsoft.com/office/powerpoint/2010/main" val="434163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3.JPG"/><Relationship Id="rId8" Type="http://schemas.openxmlformats.org/officeDocument/2006/relationships/image" Target="../media/image4.jpeg"/><Relationship Id="rId9" Type="http://schemas.openxmlformats.org/officeDocument/2006/relationships/image" Target="../media/image5.jpeg"/><Relationship Id="rId10" Type="http://schemas.openxmlformats.org/officeDocument/2006/relationships/image" Target="../media/image6.png"/><Relationship Id="rId1" Type="http://schemas.microsoft.com/office/2007/relationships/media" Target="../media/media1.mov"/><Relationship Id="rId2" Type="http://schemas.openxmlformats.org/officeDocument/2006/relationships/video" Target="../media/media1.mov"/></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e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jpg"/><Relationship Id="rId8"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g"/><Relationship Id="rId5" Type="http://schemas.openxmlformats.org/officeDocument/2006/relationships/image" Target="../media/image34.jpg"/><Relationship Id="rId6" Type="http://schemas.openxmlformats.org/officeDocument/2006/relationships/image" Target="../media/image35.jpg"/><Relationship Id="rId7" Type="http://schemas.openxmlformats.org/officeDocument/2006/relationships/image" Target="../media/image36.jpeg"/><Relationship Id="rId8" Type="http://schemas.openxmlformats.org/officeDocument/2006/relationships/image" Target="../media/image37.jpeg"/><Relationship Id="rId9"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 Id="rId3"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 Id="rId3" Type="http://schemas.openxmlformats.org/officeDocument/2006/relationships/image" Target="../media/image4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 Id="rId3"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5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1" Type="http://schemas.openxmlformats.org/officeDocument/2006/relationships/image" Target="../media/image22.jpg"/><Relationship Id="rId12" Type="http://schemas.openxmlformats.org/officeDocument/2006/relationships/image" Target="../media/image23.jpeg"/><Relationship Id="rId13"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eg"/><Relationship Id="rId4" Type="http://schemas.openxmlformats.org/officeDocument/2006/relationships/image" Target="../media/image15.jpg"/><Relationship Id="rId5" Type="http://schemas.openxmlformats.org/officeDocument/2006/relationships/image" Target="../media/image16.png"/><Relationship Id="rId6" Type="http://schemas.openxmlformats.org/officeDocument/2006/relationships/image" Target="../media/image17.jpeg"/><Relationship Id="rId7" Type="http://schemas.openxmlformats.org/officeDocument/2006/relationships/image" Target="../media/image18.jpg"/><Relationship Id="rId8" Type="http://schemas.openxmlformats.org/officeDocument/2006/relationships/image" Target="../media/image19.jpg"/><Relationship Id="rId9" Type="http://schemas.openxmlformats.org/officeDocument/2006/relationships/image" Target="../media/image20.jpg"/><Relationship Id="rId10"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s://scontent-ord1-1.xx.fbcdn.net/hphotos-xpf1/v/t1.0-9/10612671_10152579431515340_1183062338918830170_n.jpg?oh=5154f592c10f99428457f1d2b074d7fb&amp;oe=5673A6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7" y="-8490"/>
            <a:ext cx="9144000" cy="6866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7239000" cy="6858000"/>
          </a:xfrm>
          <a:prstGeom prst="rect">
            <a:avLst/>
          </a:prstGeom>
          <a:solidFill>
            <a:schemeClr val="accent3">
              <a:lumMod val="20000"/>
              <a:lumOff val="80000"/>
            </a:schemeClr>
          </a:solidFill>
          <a:effectLst>
            <a:outerShdw blurRad="50800" dist="38100" dir="2700000" algn="tl" rotWithShape="0">
              <a:prstClr val="black">
                <a:alpha val="40000"/>
              </a:prstClr>
            </a:outerShdw>
            <a:softEdge rad="127000"/>
          </a:effectLst>
        </p:spPr>
        <p:txBody>
          <a:bodyPr wrap="square">
            <a:spAutoFit/>
          </a:bodyPr>
          <a:lstStyle/>
          <a:p>
            <a:pPr lvl="0"/>
            <a:r>
              <a:rPr lang="en-US" sz="3600" dirty="0" smtClean="0"/>
              <a:t> Introductions: </a:t>
            </a:r>
            <a:r>
              <a:rPr lang="en-US" sz="2800" dirty="0" err="1" smtClean="0">
                <a:latin typeface="Arial" panose="020B0604020202020204" pitchFamily="34" charset="0"/>
                <a:cs typeface="Arial" panose="020B0604020202020204" pitchFamily="34" charset="0"/>
              </a:rPr>
              <a:t>Elco</a:t>
            </a:r>
            <a:r>
              <a:rPr lang="en-US" sz="2800" dirty="0" smtClean="0">
                <a:latin typeface="Arial" panose="020B0604020202020204" pitchFamily="34" charset="0"/>
                <a:cs typeface="Arial" panose="020B0604020202020204" pitchFamily="34" charset="0"/>
              </a:rPr>
              <a:t> Vandergrift</a:t>
            </a:r>
            <a:endParaRPr lang="en-US" sz="2800" dirty="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r>
              <a:rPr lang="en-US" sz="2400" dirty="0" smtClean="0">
                <a:latin typeface="Arial" panose="020B0604020202020204" pitchFamily="34" charset="0"/>
                <a:cs typeface="Arial" panose="020B0604020202020204" pitchFamily="34" charset="0"/>
              </a:rPr>
              <a:t>Jesse &amp; Margo:</a:t>
            </a:r>
          </a:p>
          <a:p>
            <a:pPr lvl="1"/>
            <a:r>
              <a:rPr lang="en-US" sz="2400" dirty="0" smtClean="0">
                <a:latin typeface="Arial" panose="020B0604020202020204" pitchFamily="34" charset="0"/>
                <a:cs typeface="Arial" panose="020B0604020202020204" pitchFamily="34" charset="0"/>
              </a:rPr>
              <a:t>You</a:t>
            </a:r>
            <a:r>
              <a:rPr lang="en-US" sz="2400"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Insert your name here:</a:t>
            </a:r>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One thing </a:t>
            </a:r>
            <a:r>
              <a:rPr lang="en-US" dirty="0" smtClean="0">
                <a:latin typeface="Arial" panose="020B0604020202020204" pitchFamily="34" charset="0"/>
                <a:cs typeface="Arial" panose="020B0604020202020204" pitchFamily="34" charset="0"/>
              </a:rPr>
              <a:t>you </a:t>
            </a:r>
            <a:r>
              <a:rPr lang="en-US" dirty="0">
                <a:latin typeface="Arial" panose="020B0604020202020204" pitchFamily="34" charset="0"/>
                <a:cs typeface="Arial" panose="020B0604020202020204" pitchFamily="34" charset="0"/>
              </a:rPr>
              <a:t>love about </a:t>
            </a:r>
            <a:r>
              <a:rPr lang="en-US" dirty="0" smtClean="0">
                <a:latin typeface="Arial" panose="020B0604020202020204" pitchFamily="34" charset="0"/>
                <a:cs typeface="Arial" panose="020B0604020202020204" pitchFamily="34" charset="0"/>
              </a:rPr>
              <a:t>creation?</a:t>
            </a:r>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Why </a:t>
            </a:r>
            <a:r>
              <a:rPr lang="en-US" dirty="0" smtClean="0">
                <a:latin typeface="Arial" panose="020B0604020202020204" pitchFamily="34" charset="0"/>
                <a:cs typeface="Arial" panose="020B0604020202020204" pitchFamily="34" charset="0"/>
              </a:rPr>
              <a:t>are you hopeful?</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27A6F32C-1110-4845-83C2-D0819E7EC3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99" t="3126" r="899" b="45605"/>
          <a:stretch/>
        </p:blipFill>
        <p:spPr>
          <a:xfrm>
            <a:off x="5665323" y="0"/>
            <a:ext cx="3478678" cy="15240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 xmlns:a16="http://schemas.microsoft.com/office/drawing/2014/main" id="{E97745C4-5060-40D4-8D27-5FE2A7280BD8}"/>
              </a:ext>
            </a:extLst>
          </p:cNvPr>
          <p:cNvPicPr>
            <a:picLocks noChangeAspect="1"/>
          </p:cNvPicPr>
          <p:nvPr/>
        </p:nvPicPr>
        <p:blipFill rotWithShape="1">
          <a:blip r:embed="rId7">
            <a:extLst>
              <a:ext uri="{28A0092B-C50C-407E-A947-70E740481C1C}">
                <a14:useLocalDpi xmlns:a14="http://schemas.microsoft.com/office/drawing/2010/main" val="0"/>
              </a:ext>
            </a:extLst>
          </a:blip>
          <a:srcRect l="35000" t="10000" r="14375" b="42500"/>
          <a:stretch/>
        </p:blipFill>
        <p:spPr>
          <a:xfrm>
            <a:off x="6899196" y="1524000"/>
            <a:ext cx="2266575" cy="159499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 xmlns:a16="http://schemas.microsoft.com/office/drawing/2014/main" id="{889D82A2-45CF-4A78-A9CA-4D3325B392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547883" y="3197225"/>
            <a:ext cx="1803399" cy="1352549"/>
          </a:xfrm>
          <a:prstGeom prst="rect">
            <a:avLst/>
          </a:prstGeom>
          <a:ln>
            <a:noFill/>
          </a:ln>
          <a:effectLst>
            <a:outerShdw blurRad="292100" dist="139700" dir="2700000" algn="tl" rotWithShape="0">
              <a:srgbClr val="333333">
                <a:alpha val="65000"/>
              </a:srgbClr>
            </a:outerShdw>
          </a:effectLst>
        </p:spPr>
      </p:pic>
      <p:pic>
        <p:nvPicPr>
          <p:cNvPr id="4099"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9266"/>
          <a:stretch/>
        </p:blipFill>
        <p:spPr bwMode="auto">
          <a:xfrm>
            <a:off x="6355975" y="4724400"/>
            <a:ext cx="2762625" cy="167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Elcointr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26985" t="16491" r="21230" b="8729"/>
          <a:stretch/>
        </p:blipFill>
        <p:spPr>
          <a:xfrm>
            <a:off x="228600" y="609600"/>
            <a:ext cx="5253484" cy="4267200"/>
          </a:xfrm>
          <a:prstGeom prst="rect">
            <a:avLst/>
          </a:prstGeom>
        </p:spPr>
      </p:pic>
    </p:spTree>
    <p:extLst>
      <p:ext uri="{BB962C8B-B14F-4D97-AF65-F5344CB8AC3E}">
        <p14:creationId xmlns:p14="http://schemas.microsoft.com/office/powerpoint/2010/main" val="318734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AutoShape 2" descr="Image result for from the ashes">
            <a:extLst>
              <a:ext uri="{FF2B5EF4-FFF2-40B4-BE49-F238E27FC236}">
                <a16:creationId xmlns="" xmlns:a16="http://schemas.microsoft.com/office/drawing/2014/main" id="{905A5898-CA3F-4DE9-9E4B-51D14C06772A}"/>
              </a:ext>
            </a:extLst>
          </p:cNvPr>
          <p:cNvSpPr>
            <a:spLocks noChangeAspect="1" noChangeArrowheads="1"/>
          </p:cNvSpPr>
          <p:nvPr/>
        </p:nvSpPr>
        <p:spPr bwMode="auto">
          <a:xfrm>
            <a:off x="4067175" y="2667000"/>
            <a:ext cx="100965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 xmlns:a16="http://schemas.microsoft.com/office/drawing/2014/main" id="{7115961F-E028-47CF-A96C-4A85820125CA}"/>
              </a:ext>
            </a:extLst>
          </p:cNvPr>
          <p:cNvSpPr txBox="1"/>
          <p:nvPr/>
        </p:nvSpPr>
        <p:spPr>
          <a:xfrm>
            <a:off x="619665" y="330875"/>
            <a:ext cx="2432204" cy="830997"/>
          </a:xfrm>
          <a:prstGeom prst="rect">
            <a:avLst/>
          </a:prstGeom>
          <a:noFill/>
        </p:spPr>
        <p:txBody>
          <a:bodyPr wrap="none" rtlCol="0">
            <a:spAutoFit/>
          </a:bodyPr>
          <a:lstStyle/>
          <a:p>
            <a:r>
              <a:rPr lang="en-US" sz="4800" dirty="0">
                <a:solidFill>
                  <a:schemeClr val="tx2"/>
                </a:solidFill>
                <a:latin typeface="Arial" panose="020B0604020202020204" pitchFamily="34" charset="0"/>
                <a:cs typeface="Arial" panose="020B0604020202020204" pitchFamily="34" charset="0"/>
              </a:rPr>
              <a:t>Worship</a:t>
            </a:r>
            <a:endParaRPr lang="en-US" sz="4000" dirty="0">
              <a:solidFill>
                <a:schemeClr val="tx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68CBB619-1E61-411A-A94B-55242A47CB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334161"/>
            <a:ext cx="3581400" cy="300228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 xmlns:a16="http://schemas.microsoft.com/office/drawing/2014/main" id="{FF988D40-9D14-43C7-8BBB-512CB7B44AF7}"/>
              </a:ext>
            </a:extLst>
          </p:cNvPr>
          <p:cNvSpPr txBox="1"/>
          <p:nvPr/>
        </p:nvSpPr>
        <p:spPr>
          <a:xfrm>
            <a:off x="4498975" y="4772561"/>
            <a:ext cx="3122971" cy="1323439"/>
          </a:xfrm>
          <a:prstGeom prst="rect">
            <a:avLst/>
          </a:prstGeom>
          <a:solidFill>
            <a:schemeClr val="accent4">
              <a:lumMod val="40000"/>
              <a:lumOff val="60000"/>
            </a:schemeClr>
          </a:solidFill>
          <a:ln>
            <a:solidFill>
              <a:schemeClr val="accent3">
                <a:lumMod val="50000"/>
              </a:schemeClr>
            </a:solidFill>
          </a:ln>
          <a:effectLst>
            <a:outerShdw blurRad="50800" dir="2700000" sx="104000" sy="104000" algn="tl" rotWithShape="0">
              <a:prstClr val="black">
                <a:alpha val="40000"/>
              </a:prstClr>
            </a:outerShdw>
          </a:effectLst>
        </p:spPr>
        <p:txBody>
          <a:bodyPr wrap="none" rtlCol="0">
            <a:spAutoFit/>
          </a:bodyPr>
          <a:lstStyle/>
          <a:p>
            <a:pPr algn="ctr"/>
            <a:r>
              <a:rPr lang="en-US" sz="4000" dirty="0">
                <a:latin typeface="Lucida Handwriting" panose="03010101010101010101" pitchFamily="66" charset="0"/>
              </a:rPr>
              <a:t>Worship </a:t>
            </a:r>
          </a:p>
          <a:p>
            <a:pPr algn="ctr"/>
            <a:r>
              <a:rPr lang="en-US" sz="4000" dirty="0">
                <a:latin typeface="Lucida Handwriting" panose="03010101010101010101" pitchFamily="66" charset="0"/>
              </a:rPr>
              <a:t>Resources </a:t>
            </a:r>
          </a:p>
        </p:txBody>
      </p:sp>
      <p:pic>
        <p:nvPicPr>
          <p:cNvPr id="6" name="Picture 5">
            <a:extLst>
              <a:ext uri="{FF2B5EF4-FFF2-40B4-BE49-F238E27FC236}">
                <a16:creationId xmlns="" xmlns:a16="http://schemas.microsoft.com/office/drawing/2014/main" id="{44724C88-7B64-4671-8DB7-27083AAF2728}"/>
              </a:ext>
            </a:extLst>
          </p:cNvPr>
          <p:cNvPicPr>
            <a:picLocks noChangeAspect="1"/>
          </p:cNvPicPr>
          <p:nvPr/>
        </p:nvPicPr>
        <p:blipFill>
          <a:blip r:embed="rId4"/>
          <a:stretch>
            <a:fillRect/>
          </a:stretch>
        </p:blipFill>
        <p:spPr>
          <a:xfrm>
            <a:off x="4498975" y="1038761"/>
            <a:ext cx="2155825" cy="332322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 xmlns:a16="http://schemas.microsoft.com/office/drawing/2014/main" id="{1AAB1984-806D-4F5F-8CF6-3F8990F23596}"/>
              </a:ext>
            </a:extLst>
          </p:cNvPr>
          <p:cNvPicPr>
            <a:picLocks noChangeAspect="1"/>
          </p:cNvPicPr>
          <p:nvPr/>
        </p:nvPicPr>
        <p:blipFill>
          <a:blip r:embed="rId5"/>
          <a:stretch>
            <a:fillRect/>
          </a:stretch>
        </p:blipFill>
        <p:spPr>
          <a:xfrm>
            <a:off x="6629400" y="1020175"/>
            <a:ext cx="2157465" cy="3323225"/>
          </a:xfrm>
          <a:prstGeom prst="rect">
            <a:avLst/>
          </a:prstGeom>
          <a:effectLst>
            <a:outerShdw blurRad="114300" dist="114300" dir="2700000" algn="tl" rotWithShape="0">
              <a:prstClr val="black">
                <a:alpha val="40000"/>
              </a:prstClr>
            </a:outerShdw>
          </a:effectLst>
        </p:spPr>
      </p:pic>
      <p:grpSp>
        <p:nvGrpSpPr>
          <p:cNvPr id="4" name="Group 3">
            <a:extLst>
              <a:ext uri="{FF2B5EF4-FFF2-40B4-BE49-F238E27FC236}">
                <a16:creationId xmlns="" xmlns:a16="http://schemas.microsoft.com/office/drawing/2014/main" id="{D9143908-37A6-46E3-95EE-ABDEF6C0B067}"/>
              </a:ext>
            </a:extLst>
          </p:cNvPr>
          <p:cNvGrpSpPr/>
          <p:nvPr/>
        </p:nvGrpSpPr>
        <p:grpSpPr>
          <a:xfrm>
            <a:off x="225283" y="162461"/>
            <a:ext cx="463834" cy="1752600"/>
            <a:chOff x="225283" y="162461"/>
            <a:chExt cx="463834" cy="1752600"/>
          </a:xfrm>
        </p:grpSpPr>
        <p:pic>
          <p:nvPicPr>
            <p:cNvPr id="11" name="Picture 10">
              <a:extLst>
                <a:ext uri="{FF2B5EF4-FFF2-40B4-BE49-F238E27FC236}">
                  <a16:creationId xmlns="" xmlns:a16="http://schemas.microsoft.com/office/drawing/2014/main" id="{B9C1A1DB-2625-463D-8400-D1634D032D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3535"/>
            <a:stretch/>
          </p:blipFill>
          <p:spPr>
            <a:xfrm>
              <a:off x="225283" y="162461"/>
              <a:ext cx="463834" cy="1752600"/>
            </a:xfrm>
            <a:prstGeom prst="rect">
              <a:avLst/>
            </a:prstGeom>
          </p:spPr>
        </p:pic>
        <p:sp>
          <p:nvSpPr>
            <p:cNvPr id="12" name="Rectangle 11">
              <a:extLst>
                <a:ext uri="{FF2B5EF4-FFF2-40B4-BE49-F238E27FC236}">
                  <a16:creationId xmlns="" xmlns:a16="http://schemas.microsoft.com/office/drawing/2014/main" id="{747C77E2-C1E8-468B-9FA9-E4F1387917DD}"/>
                </a:ext>
              </a:extLst>
            </p:cNvPr>
            <p:cNvSpPr/>
            <p:nvPr/>
          </p:nvSpPr>
          <p:spPr>
            <a:xfrm>
              <a:off x="326939" y="372633"/>
              <a:ext cx="206462" cy="1303767"/>
            </a:xfrm>
            <a:prstGeom prst="rect">
              <a:avLst/>
            </a:prstGeom>
            <a:solidFill>
              <a:schemeClr val="accent1">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 xmlns:a16="http://schemas.microsoft.com/office/drawing/2014/main" id="{AAC29BAF-B6A0-436B-953E-6C46917A03D9}"/>
              </a:ext>
            </a:extLst>
          </p:cNvPr>
          <p:cNvSpPr/>
          <p:nvPr/>
        </p:nvSpPr>
        <p:spPr>
          <a:xfrm>
            <a:off x="4267200" y="4419600"/>
            <a:ext cx="4038600" cy="2209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77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609600" y="152400"/>
            <a:ext cx="2925801" cy="830997"/>
          </a:xfrm>
          <a:prstGeom prst="rect">
            <a:avLst/>
          </a:prstGeom>
          <a:noFill/>
        </p:spPr>
        <p:txBody>
          <a:bodyPr wrap="none" rtlCol="0">
            <a:spAutoFit/>
          </a:bodyPr>
          <a:lstStyle/>
          <a:p>
            <a:r>
              <a:rPr lang="en-US" sz="4800" dirty="0">
                <a:solidFill>
                  <a:srgbClr val="FF0000"/>
                </a:solidFill>
                <a:latin typeface="Arial" panose="020B0604020202020204" pitchFamily="34" charset="0"/>
                <a:cs typeface="Arial" panose="020B0604020202020204" pitchFamily="34" charset="0"/>
              </a:rPr>
              <a:t>Education</a:t>
            </a:r>
          </a:p>
        </p:txBody>
      </p:sp>
      <p:pic>
        <p:nvPicPr>
          <p:cNvPr id="6" name="Picture 5">
            <a:extLst>
              <a:ext uri="{FF2B5EF4-FFF2-40B4-BE49-F238E27FC236}">
                <a16:creationId xmlns="" xmlns:a16="http://schemas.microsoft.com/office/drawing/2014/main" id="{8E10CA17-2427-4B07-AEA5-8614F4B74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1396" y="1219200"/>
            <a:ext cx="4640204" cy="2813125"/>
          </a:xfrm>
          <a:prstGeom prst="rect">
            <a:avLst/>
          </a:prstGeom>
          <a:ln>
            <a:noFill/>
          </a:ln>
          <a:effectLst>
            <a:outerShdw blurRad="292100" dist="139700" dir="2700000" algn="tl" rotWithShape="0">
              <a:srgbClr val="333333">
                <a:alpha val="65000"/>
              </a:srgbClr>
            </a:outerShdw>
          </a:effectLst>
        </p:spPr>
      </p:pic>
      <p:sp>
        <p:nvSpPr>
          <p:cNvPr id="7" name="AutoShape 2" descr="Image result for from the ashes">
            <a:extLst>
              <a:ext uri="{FF2B5EF4-FFF2-40B4-BE49-F238E27FC236}">
                <a16:creationId xmlns="" xmlns:a16="http://schemas.microsoft.com/office/drawing/2014/main" id="{905A5898-CA3F-4DE9-9E4B-51D14C06772A}"/>
              </a:ext>
            </a:extLst>
          </p:cNvPr>
          <p:cNvSpPr>
            <a:spLocks noChangeAspect="1" noChangeArrowheads="1"/>
          </p:cNvSpPr>
          <p:nvPr/>
        </p:nvSpPr>
        <p:spPr bwMode="auto">
          <a:xfrm>
            <a:off x="4067175" y="2667000"/>
            <a:ext cx="100965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 xmlns:a16="http://schemas.microsoft.com/office/drawing/2014/main" id="{FB8013A9-7E0A-4D51-9863-6BF073858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877" y="4563877"/>
            <a:ext cx="3789381" cy="137972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 xmlns:a16="http://schemas.microsoft.com/office/drawing/2014/main" id="{5D877922-1AF5-4EBA-801C-B8AD8719DF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7140" y="2303333"/>
            <a:ext cx="1597660" cy="194310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 xmlns:a16="http://schemas.microsoft.com/office/drawing/2014/main" id="{A777A704-E558-48C3-BB91-FA59C5AC85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3012" y="4395694"/>
            <a:ext cx="3866516" cy="185270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 xmlns:a16="http://schemas.microsoft.com/office/drawing/2014/main" id="{27C80D18-7A5D-4894-B709-9342B25C0A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990600"/>
            <a:ext cx="1752599" cy="2699220"/>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 xmlns:a16="http://schemas.microsoft.com/office/drawing/2014/main" id="{7AA57379-D225-46C0-BBA6-838EF7803124}"/>
              </a:ext>
            </a:extLst>
          </p:cNvPr>
          <p:cNvGrpSpPr/>
          <p:nvPr/>
        </p:nvGrpSpPr>
        <p:grpSpPr>
          <a:xfrm>
            <a:off x="225283" y="162461"/>
            <a:ext cx="463834" cy="1752600"/>
            <a:chOff x="225283" y="162461"/>
            <a:chExt cx="463834" cy="1752600"/>
          </a:xfrm>
        </p:grpSpPr>
        <p:pic>
          <p:nvPicPr>
            <p:cNvPr id="9" name="Picture 8">
              <a:extLst>
                <a:ext uri="{FF2B5EF4-FFF2-40B4-BE49-F238E27FC236}">
                  <a16:creationId xmlns="" xmlns:a16="http://schemas.microsoft.com/office/drawing/2014/main" id="{352D6E6D-68C3-4CD2-B116-BCD202454F2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535"/>
            <a:stretch/>
          </p:blipFill>
          <p:spPr>
            <a:xfrm>
              <a:off x="225283" y="162461"/>
              <a:ext cx="463834" cy="1752600"/>
            </a:xfrm>
            <a:prstGeom prst="rect">
              <a:avLst/>
            </a:prstGeom>
          </p:spPr>
        </p:pic>
        <p:sp>
          <p:nvSpPr>
            <p:cNvPr id="11" name="Rectangle 10">
              <a:extLst>
                <a:ext uri="{FF2B5EF4-FFF2-40B4-BE49-F238E27FC236}">
                  <a16:creationId xmlns="" xmlns:a16="http://schemas.microsoft.com/office/drawing/2014/main" id="{FBD574C0-6BE4-496E-9004-674626FE80EC}"/>
                </a:ext>
              </a:extLst>
            </p:cNvPr>
            <p:cNvSpPr/>
            <p:nvPr/>
          </p:nvSpPr>
          <p:spPr>
            <a:xfrm>
              <a:off x="326939" y="372633"/>
              <a:ext cx="206462" cy="1303767"/>
            </a:xfrm>
            <a:prstGeom prst="rect">
              <a:avLst/>
            </a:prstGeom>
            <a:solidFill>
              <a:schemeClr val="accent2">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366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4">
            <a:extLst>
              <a:ext uri="{FF2B5EF4-FFF2-40B4-BE49-F238E27FC236}">
                <a16:creationId xmlns="" xmlns:a16="http://schemas.microsoft.com/office/drawing/2014/main" id="{0CC16411-2886-4414-BDDC-250F58F1CC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5537" y="1628401"/>
            <a:ext cx="7042322" cy="4906152"/>
          </a:xfrm>
          <a:prstGeom prst="rect">
            <a:avLst/>
          </a:prstGeom>
          <a:ln>
            <a:noFill/>
          </a:ln>
          <a:effectLst>
            <a:outerShdw blurRad="292100" dist="139700" dir="2700000" algn="tl" rotWithShape="0">
              <a:srgbClr val="333333">
                <a:alpha val="65000"/>
              </a:srgbClr>
            </a:outerShdw>
          </a:effectLst>
        </p:spPr>
      </p:pic>
      <p:sp>
        <p:nvSpPr>
          <p:cNvPr id="7" name="AutoShape 2" descr="Image result for from the ashes">
            <a:extLst>
              <a:ext uri="{FF2B5EF4-FFF2-40B4-BE49-F238E27FC236}">
                <a16:creationId xmlns="" xmlns:a16="http://schemas.microsoft.com/office/drawing/2014/main" id="{905A5898-CA3F-4DE9-9E4B-51D14C06772A}"/>
              </a:ext>
            </a:extLst>
          </p:cNvPr>
          <p:cNvSpPr>
            <a:spLocks noChangeAspect="1" noChangeArrowheads="1"/>
          </p:cNvSpPr>
          <p:nvPr/>
        </p:nvSpPr>
        <p:spPr bwMode="auto">
          <a:xfrm>
            <a:off x="4067175" y="2667000"/>
            <a:ext cx="100965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 xmlns:a16="http://schemas.microsoft.com/office/drawing/2014/main" id="{94BD55AC-2DE9-40CA-8485-B7CB6AE9B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575030"/>
            <a:ext cx="2594760" cy="2226786"/>
          </a:xfrm>
          <a:prstGeom prst="rect">
            <a:avLst/>
          </a:prstGeom>
          <a:ln>
            <a:noFill/>
          </a:ln>
          <a:effectLst>
            <a:outerShdw blurRad="292100" dist="139700" dir="2700000" algn="tl" rotWithShape="0">
              <a:srgbClr val="333333">
                <a:alpha val="65000"/>
              </a:srgbClr>
            </a:outerShdw>
          </a:effectLst>
        </p:spPr>
      </p:pic>
      <p:pic>
        <p:nvPicPr>
          <p:cNvPr id="9" name="Content Placeholder 4">
            <a:extLst>
              <a:ext uri="{FF2B5EF4-FFF2-40B4-BE49-F238E27FC236}">
                <a16:creationId xmlns="" xmlns:a16="http://schemas.microsoft.com/office/drawing/2014/main" id="{E01F109D-9231-4A9A-8DDA-80763442A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4580436"/>
            <a:ext cx="2935152" cy="220136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 xmlns:a16="http://schemas.microsoft.com/office/drawing/2014/main" id="{5AEF78FF-65B5-4547-AC2F-72048BB651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4200" y="4893603"/>
            <a:ext cx="2460538" cy="184540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 xmlns:a16="http://schemas.microsoft.com/office/drawing/2014/main" id="{F451D9FA-0958-4ED7-9801-80FAC6D9B0A7}"/>
              </a:ext>
            </a:extLst>
          </p:cNvPr>
          <p:cNvSpPr txBox="1"/>
          <p:nvPr/>
        </p:nvSpPr>
        <p:spPr>
          <a:xfrm>
            <a:off x="609600" y="152400"/>
            <a:ext cx="2855269" cy="83099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8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Advocacy</a:t>
            </a:r>
          </a:p>
        </p:txBody>
      </p:sp>
      <p:pic>
        <p:nvPicPr>
          <p:cNvPr id="10" name="Content Placeholder 4">
            <a:extLst>
              <a:ext uri="{FF2B5EF4-FFF2-40B4-BE49-F238E27FC236}">
                <a16:creationId xmlns="" xmlns:a16="http://schemas.microsoft.com/office/drawing/2014/main" id="{EAC231C0-1D0F-4950-8214-233E8322F5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527736" y="2556676"/>
            <a:ext cx="2554152" cy="216944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 xmlns:a16="http://schemas.microsoft.com/office/drawing/2014/main" id="{DB21A136-22EB-4909-A294-0F802BD844E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572000" y="942120"/>
            <a:ext cx="4317744" cy="1877280"/>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 xmlns:a16="http://schemas.microsoft.com/office/drawing/2014/main" id="{82FD66DE-EA1E-49AB-B186-ADEC23928F13}"/>
              </a:ext>
            </a:extLst>
          </p:cNvPr>
          <p:cNvGrpSpPr/>
          <p:nvPr/>
        </p:nvGrpSpPr>
        <p:grpSpPr>
          <a:xfrm>
            <a:off x="225283" y="162461"/>
            <a:ext cx="463834" cy="1752600"/>
            <a:chOff x="225283" y="162461"/>
            <a:chExt cx="463834" cy="1752600"/>
          </a:xfrm>
        </p:grpSpPr>
        <p:pic>
          <p:nvPicPr>
            <p:cNvPr id="13" name="Picture 12">
              <a:extLst>
                <a:ext uri="{FF2B5EF4-FFF2-40B4-BE49-F238E27FC236}">
                  <a16:creationId xmlns="" xmlns:a16="http://schemas.microsoft.com/office/drawing/2014/main" id="{84C19DFF-195E-4490-A381-39B4FB3D433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73535"/>
            <a:stretch/>
          </p:blipFill>
          <p:spPr>
            <a:xfrm>
              <a:off x="225283" y="162461"/>
              <a:ext cx="463834" cy="1752600"/>
            </a:xfrm>
            <a:prstGeom prst="rect">
              <a:avLst/>
            </a:prstGeom>
          </p:spPr>
        </p:pic>
        <p:sp>
          <p:nvSpPr>
            <p:cNvPr id="14" name="Rectangle 13">
              <a:extLst>
                <a:ext uri="{FF2B5EF4-FFF2-40B4-BE49-F238E27FC236}">
                  <a16:creationId xmlns="" xmlns:a16="http://schemas.microsoft.com/office/drawing/2014/main" id="{9F093160-9C7E-4F1D-A600-1C0C9B0C4555}"/>
                </a:ext>
              </a:extLst>
            </p:cNvPr>
            <p:cNvSpPr/>
            <p:nvPr/>
          </p:nvSpPr>
          <p:spPr>
            <a:xfrm>
              <a:off x="326939" y="372633"/>
              <a:ext cx="206462" cy="1303767"/>
            </a:xfrm>
            <a:prstGeom prst="rect">
              <a:avLst/>
            </a:prstGeom>
            <a:solidFill>
              <a:srgbClr val="FFFF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101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rmAutofit/>
          </a:bodyPr>
          <a:lstStyle/>
          <a:p>
            <a:r>
              <a:rPr lang="en-CA" sz="3200" dirty="0"/>
              <a:t>Creation Care to Climate Witness Project </a:t>
            </a:r>
            <a:br>
              <a:rPr lang="en-CA" sz="3200" dirty="0"/>
            </a:br>
            <a:r>
              <a:rPr lang="en-CA" sz="3200" dirty="0"/>
              <a:t>West End CRC</a:t>
            </a:r>
          </a:p>
        </p:txBody>
      </p:sp>
      <p:sp>
        <p:nvSpPr>
          <p:cNvPr id="3" name="Content Placeholder 2"/>
          <p:cNvSpPr>
            <a:spLocks noGrp="1"/>
          </p:cNvSpPr>
          <p:nvPr>
            <p:ph sz="half" idx="1"/>
          </p:nvPr>
        </p:nvSpPr>
        <p:spPr>
          <a:xfrm>
            <a:off x="457200" y="1600201"/>
            <a:ext cx="8305800" cy="4495800"/>
          </a:xfrm>
        </p:spPr>
        <p:txBody>
          <a:bodyPr/>
          <a:lstStyle/>
          <a:p>
            <a:pPr marL="0" indent="0" algn="ctr">
              <a:buNone/>
            </a:pPr>
            <a:r>
              <a:rPr lang="en-CA" dirty="0" smtClean="0"/>
              <a:t>2013 Creation Care Small Group </a:t>
            </a:r>
          </a:p>
        </p:txBody>
      </p:sp>
      <p:pic>
        <p:nvPicPr>
          <p:cNvPr id="2050" name="Picture 2" descr="Image result for earthwise calvin dewit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2590800"/>
            <a:ext cx="1938832" cy="3017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24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143000"/>
            <a:ext cx="6731000" cy="5048250"/>
          </a:xfrm>
          <a:prstGeom prst="rect">
            <a:avLst/>
          </a:prstGeom>
        </p:spPr>
      </p:pic>
      <p:sp>
        <p:nvSpPr>
          <p:cNvPr id="4" name="TextBox 3"/>
          <p:cNvSpPr txBox="1"/>
          <p:nvPr/>
        </p:nvSpPr>
        <p:spPr>
          <a:xfrm>
            <a:off x="1295400" y="457200"/>
            <a:ext cx="6807200" cy="646331"/>
          </a:xfrm>
          <a:prstGeom prst="rect">
            <a:avLst/>
          </a:prstGeom>
          <a:noFill/>
        </p:spPr>
        <p:txBody>
          <a:bodyPr wrap="square" rtlCol="0">
            <a:spAutoFit/>
          </a:bodyPr>
          <a:lstStyle/>
          <a:p>
            <a:pPr algn="ctr"/>
            <a:r>
              <a:rPr lang="en-CA" sz="3600" dirty="0" smtClean="0"/>
              <a:t>Harvest Table</a:t>
            </a:r>
            <a:endParaRPr lang="en-CA" sz="3600" dirty="0"/>
          </a:p>
        </p:txBody>
      </p:sp>
    </p:spTree>
    <p:extLst>
      <p:ext uri="{BB962C8B-B14F-4D97-AF65-F5344CB8AC3E}">
        <p14:creationId xmlns:p14="http://schemas.microsoft.com/office/powerpoint/2010/main" val="42041353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7194" y="2133600"/>
            <a:ext cx="4882605" cy="3661954"/>
          </a:xfrm>
          <a:prstGeom prst="rect">
            <a:avLst/>
          </a:prstGeom>
        </p:spPr>
      </p:pic>
      <p:pic>
        <p:nvPicPr>
          <p:cNvPr id="4" name="Picture 2" descr="Image result for root for trees edmon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581400"/>
            <a:ext cx="3575728" cy="220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533400"/>
            <a:ext cx="7239000" cy="584775"/>
          </a:xfrm>
          <a:prstGeom prst="rect">
            <a:avLst/>
          </a:prstGeom>
          <a:noFill/>
        </p:spPr>
        <p:txBody>
          <a:bodyPr wrap="square" rtlCol="0">
            <a:spAutoFit/>
          </a:bodyPr>
          <a:lstStyle/>
          <a:p>
            <a:pPr algn="ctr"/>
            <a:r>
              <a:rPr lang="en-CA" sz="3200" dirty="0" smtClean="0"/>
              <a:t>Tree planting in the River Valley</a:t>
            </a:r>
            <a:endParaRPr lang="en-CA" sz="3200" dirty="0"/>
          </a:p>
        </p:txBody>
      </p:sp>
    </p:spTree>
    <p:extLst>
      <p:ext uri="{BB962C8B-B14F-4D97-AF65-F5344CB8AC3E}">
        <p14:creationId xmlns:p14="http://schemas.microsoft.com/office/powerpoint/2010/main" val="19373700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8958" y="2525316"/>
            <a:ext cx="4352925" cy="3264693"/>
          </a:xfrm>
          <a:prstGeom prst="rect">
            <a:avLst/>
          </a:prstGeo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3733800"/>
            <a:ext cx="3759200" cy="2819400"/>
          </a:xfrm>
          <a:prstGeom prst="rect">
            <a:avLst/>
          </a:prstGeom>
        </p:spPr>
      </p:pic>
      <p:sp>
        <p:nvSpPr>
          <p:cNvPr id="2" name="TextBox 1"/>
          <p:cNvSpPr txBox="1"/>
          <p:nvPr/>
        </p:nvSpPr>
        <p:spPr>
          <a:xfrm>
            <a:off x="609600" y="609600"/>
            <a:ext cx="7848600" cy="584775"/>
          </a:xfrm>
          <a:prstGeom prst="rect">
            <a:avLst/>
          </a:prstGeom>
          <a:noFill/>
        </p:spPr>
        <p:txBody>
          <a:bodyPr wrap="square" rtlCol="0">
            <a:spAutoFit/>
          </a:bodyPr>
          <a:lstStyle/>
          <a:p>
            <a:r>
              <a:rPr lang="en-CA" sz="3200" dirty="0" smtClean="0"/>
              <a:t>Celebrate Spring  with Plants and Bee Boxes</a:t>
            </a:r>
            <a:endParaRPr lang="en-CA" sz="32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864100" y="1539618"/>
            <a:ext cx="2413000" cy="1809750"/>
          </a:xfrm>
          <a:prstGeom prst="rect">
            <a:avLst/>
          </a:prstGeom>
        </p:spPr>
      </p:pic>
    </p:spTree>
    <p:extLst>
      <p:ext uri="{BB962C8B-B14F-4D97-AF65-F5344CB8AC3E}">
        <p14:creationId xmlns:p14="http://schemas.microsoft.com/office/powerpoint/2010/main" val="14952438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Solar Panels? </a:t>
            </a:r>
            <a:endParaRPr lang="en-CA" dirty="0"/>
          </a:p>
        </p:txBody>
      </p:sp>
      <p:pic>
        <p:nvPicPr>
          <p:cNvPr id="5122" name="Picture 2" descr="Image may contain: sky, house, tree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981200"/>
            <a:ext cx="44196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2792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Bicycle racks </a:t>
            </a:r>
            <a:endParaRPr lang="en-CA" dirty="0"/>
          </a:p>
        </p:txBody>
      </p:sp>
      <p:pic>
        <p:nvPicPr>
          <p:cNvPr id="4106" name="Picture 10" descr="Image result for city of edmonton bicycle stan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606" y="1883408"/>
            <a:ext cx="3025451" cy="40339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52862" y="2060576"/>
            <a:ext cx="5143500" cy="3857625"/>
          </a:xfrm>
          <a:prstGeom prst="rect">
            <a:avLst/>
          </a:prstGeom>
        </p:spPr>
      </p:pic>
    </p:spTree>
    <p:extLst>
      <p:ext uri="{BB962C8B-B14F-4D97-AF65-F5344CB8AC3E}">
        <p14:creationId xmlns:p14="http://schemas.microsoft.com/office/powerpoint/2010/main" val="22373172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t>Highway Cleanup</a:t>
            </a:r>
            <a:endParaRPr lang="en-CA"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2438400"/>
            <a:ext cx="2530522" cy="3810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3200400"/>
            <a:ext cx="3810000" cy="2533245"/>
          </a:xfrm>
          <a:prstGeom prst="rect">
            <a:avLst/>
          </a:prstGeom>
        </p:spPr>
      </p:pic>
    </p:spTree>
    <p:extLst>
      <p:ext uri="{BB962C8B-B14F-4D97-AF65-F5344CB8AC3E}">
        <p14:creationId xmlns:p14="http://schemas.microsoft.com/office/powerpoint/2010/main" val="24162885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C:\Users\Nancy\AppData\Local\Microsoft\Windows\INetCache\IE\DY0P3FO7\Dollarphotoclub_55248087.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1000"/>
                    </a14:imgEffect>
                    <a14:imgEffect>
                      <a14:brightnessContrast bright="41000" contrast="-28000"/>
                    </a14:imgEffect>
                  </a14:imgLayer>
                </a14:imgProps>
              </a:ext>
              <a:ext uri="{28A0092B-C50C-407E-A947-70E740481C1C}">
                <a14:useLocalDpi xmlns:a14="http://schemas.microsoft.com/office/drawing/2010/main" val="0"/>
              </a:ext>
            </a:extLst>
          </a:blip>
          <a:srcRect/>
          <a:stretch/>
        </p:blipFill>
        <p:spPr bwMode="auto">
          <a:xfrm>
            <a:off x="13506" y="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1447800"/>
            <a:ext cx="7848600" cy="769441"/>
          </a:xfrm>
          <a:prstGeom prst="rect">
            <a:avLst/>
          </a:prstGeom>
          <a:noFill/>
        </p:spPr>
        <p:txBody>
          <a:bodyPr wrap="square" rtlCol="0">
            <a:spAutoFit/>
          </a:bodyPr>
          <a:lstStyle/>
          <a:p>
            <a:r>
              <a:rPr lang="en-CA" sz="4400" b="1" dirty="0"/>
              <a:t>Creation Care… A Place to </a:t>
            </a:r>
            <a:r>
              <a:rPr lang="en-CA" sz="4400" b="1" dirty="0" smtClean="0"/>
              <a:t>Start</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5" name="Rectangle 4"/>
          <p:cNvSpPr/>
          <p:nvPr/>
        </p:nvSpPr>
        <p:spPr>
          <a:xfrm>
            <a:off x="0" y="2133600"/>
            <a:ext cx="7696200" cy="1569660"/>
          </a:xfrm>
          <a:prstGeom prst="rect">
            <a:avLst/>
          </a:prstGeom>
        </p:spPr>
        <p:txBody>
          <a:bodyPr wrap="square">
            <a:spAutoFit/>
          </a:bodyPr>
          <a:lstStyle/>
          <a:p>
            <a:r>
              <a:rPr lang="en-CA" sz="2400" dirty="0"/>
              <a:t>Synod 2008 approved an updated version of Our World Belongs to God: A Contemporary </a:t>
            </a:r>
            <a:r>
              <a:rPr lang="en-CA" sz="2400" dirty="0" smtClean="0"/>
              <a:t>Testimony, </a:t>
            </a:r>
            <a:r>
              <a:rPr lang="en-CA" sz="2400" dirty="0"/>
              <a:t>which identifies climate change as a creation care issue of importance for the church: </a:t>
            </a:r>
            <a:endParaRPr lang="en-US" sz="2400" dirty="0">
              <a:latin typeface="Arial" panose="020B0604020202020204" pitchFamily="34" charset="0"/>
              <a:cs typeface="Arial" panose="020B0604020202020204" pitchFamily="34" charset="0"/>
            </a:endParaRPr>
          </a:p>
        </p:txBody>
      </p:sp>
      <p:grpSp>
        <p:nvGrpSpPr>
          <p:cNvPr id="2" name="Group 1"/>
          <p:cNvGrpSpPr/>
          <p:nvPr/>
        </p:nvGrpSpPr>
        <p:grpSpPr>
          <a:xfrm>
            <a:off x="0" y="0"/>
            <a:ext cx="9372600" cy="1516797"/>
            <a:chOff x="0" y="598491"/>
            <a:chExt cx="8122920" cy="1384264"/>
          </a:xfrm>
        </p:grpSpPr>
        <p:sp>
          <p:nvSpPr>
            <p:cNvPr id="6" name="TextBox 5"/>
            <p:cNvSpPr txBox="1"/>
            <p:nvPr/>
          </p:nvSpPr>
          <p:spPr>
            <a:xfrm>
              <a:off x="152400" y="598491"/>
              <a:ext cx="5036981" cy="702210"/>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Our Purpose </a:t>
              </a:r>
              <a:r>
                <a:rPr lang="en-US" sz="4000" dirty="0" smtClean="0">
                  <a:latin typeface="Arial" panose="020B0604020202020204" pitchFamily="34" charset="0"/>
                  <a:cs typeface="Arial" panose="020B0604020202020204" pitchFamily="34" charset="0"/>
                </a:rPr>
                <a:t>Tonight</a:t>
              </a:r>
              <a:r>
                <a:rPr lang="en-US" sz="4400" dirty="0" smtClean="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p:txBody>
        </p:sp>
        <p:sp>
          <p:nvSpPr>
            <p:cNvPr id="7" name="Rectangle 6"/>
            <p:cNvSpPr/>
            <p:nvPr/>
          </p:nvSpPr>
          <p:spPr>
            <a:xfrm>
              <a:off x="0" y="1224368"/>
              <a:ext cx="8122920" cy="758387"/>
            </a:xfrm>
            <a:prstGeom prst="rect">
              <a:avLst/>
            </a:prstGeom>
          </p:spPr>
          <p:txBody>
            <a:bodyPr wrap="square">
              <a:spAutoFit/>
            </a:bodyPr>
            <a:lstStyle/>
            <a:p>
              <a:pPr marL="457200" indent="-457200">
                <a:buFont typeface="+mj-lt"/>
                <a:buAutoNum type="arabicPeriod"/>
              </a:pPr>
              <a:r>
                <a:rPr lang="en-US" sz="2300" dirty="0" smtClean="0">
                  <a:latin typeface="Arial" panose="020B0604020202020204" pitchFamily="34" charset="0"/>
                  <a:cs typeface="Arial" panose="020B0604020202020204" pitchFamily="34" charset="0"/>
                </a:rPr>
                <a:t>To learn more about the initiatives of the Climate Witness Project</a:t>
              </a:r>
            </a:p>
            <a:p>
              <a:pPr marL="457200" indent="-457200">
                <a:buFont typeface="+mj-lt"/>
                <a:buAutoNum type="arabicPeriod"/>
              </a:pPr>
              <a:r>
                <a:rPr lang="en-US" sz="2300" dirty="0" smtClean="0">
                  <a:latin typeface="Arial" panose="020B0604020202020204" pitchFamily="34" charset="0"/>
                  <a:cs typeface="Arial" panose="020B0604020202020204" pitchFamily="34" charset="0"/>
                </a:rPr>
                <a:t>To discover how churches in Classis AB North can get involved</a:t>
              </a:r>
              <a:endParaRPr lang="en-US" sz="2300" dirty="0">
                <a:latin typeface="Arial" panose="020B0604020202020204" pitchFamily="34" charset="0"/>
                <a:cs typeface="Arial" panose="020B0604020202020204" pitchFamily="34" charset="0"/>
              </a:endParaRPr>
            </a:p>
          </p:txBody>
        </p:sp>
      </p:grpSp>
      <p:sp>
        <p:nvSpPr>
          <p:cNvPr id="9" name="Rectangle 8"/>
          <p:cNvSpPr/>
          <p:nvPr/>
        </p:nvSpPr>
        <p:spPr>
          <a:xfrm>
            <a:off x="2057400" y="3810000"/>
            <a:ext cx="7315200" cy="2893100"/>
          </a:xfrm>
          <a:prstGeom prst="rect">
            <a:avLst/>
          </a:prstGeom>
        </p:spPr>
        <p:txBody>
          <a:bodyPr wrap="square">
            <a:spAutoFit/>
          </a:bodyPr>
          <a:lstStyle/>
          <a:p>
            <a:r>
              <a:rPr lang="en-CA" sz="2600" b="1" i="1" dirty="0"/>
              <a:t>51. We lament that our abuse of creation</a:t>
            </a:r>
            <a:br>
              <a:rPr lang="en-CA" sz="2600" b="1" i="1" dirty="0"/>
            </a:br>
            <a:r>
              <a:rPr lang="en-CA" sz="2600" b="1" i="1" dirty="0"/>
              <a:t>has brought lasting </a:t>
            </a:r>
            <a:r>
              <a:rPr lang="en-CA" sz="2600" b="1" i="1" dirty="0" smtClean="0"/>
              <a:t>damage to </a:t>
            </a:r>
            <a:r>
              <a:rPr lang="en-CA" sz="2600" b="1" i="1" dirty="0"/>
              <a:t>the world </a:t>
            </a:r>
            <a:r>
              <a:rPr lang="en-CA" sz="2600" b="1" i="1" dirty="0" smtClean="0"/>
              <a:t>we have </a:t>
            </a:r>
            <a:r>
              <a:rPr lang="en-CA" sz="2600" b="1" i="1" dirty="0"/>
              <a:t>been given</a:t>
            </a:r>
            <a:r>
              <a:rPr lang="en-CA" sz="2600" b="1" i="1" dirty="0" smtClean="0"/>
              <a:t>: polluting </a:t>
            </a:r>
            <a:r>
              <a:rPr lang="en-CA" sz="2600" b="1" i="1" dirty="0"/>
              <a:t>streams and soil</a:t>
            </a:r>
            <a:r>
              <a:rPr lang="en-CA" sz="2600" b="1" i="1" dirty="0" smtClean="0"/>
              <a:t>, poisoning </a:t>
            </a:r>
            <a:r>
              <a:rPr lang="en-CA" sz="2600" b="1" i="1" dirty="0"/>
              <a:t>the air, altering the climate,</a:t>
            </a:r>
            <a:r>
              <a:rPr lang="en-CA" sz="2600" b="1" dirty="0"/>
              <a:t> </a:t>
            </a:r>
            <a:r>
              <a:rPr lang="en-CA" sz="2600" b="1" i="1" dirty="0"/>
              <a:t>and damaging the </a:t>
            </a:r>
            <a:r>
              <a:rPr lang="en-CA" sz="2600" b="1" i="1" dirty="0" smtClean="0"/>
              <a:t>earth. We </a:t>
            </a:r>
            <a:r>
              <a:rPr lang="en-CA" sz="2600" b="1" i="1" dirty="0"/>
              <a:t>commit </a:t>
            </a:r>
            <a:r>
              <a:rPr lang="en-CA" sz="2600" b="1" i="1" dirty="0" smtClean="0"/>
              <a:t>ourselves to </a:t>
            </a:r>
            <a:r>
              <a:rPr lang="en-CA" sz="2600" b="1" i="1" dirty="0" err="1"/>
              <a:t>honor</a:t>
            </a:r>
            <a:r>
              <a:rPr lang="en-CA" sz="2600" b="1" i="1" dirty="0"/>
              <a:t> all God’s </a:t>
            </a:r>
            <a:r>
              <a:rPr lang="en-CA" sz="2600" b="1" i="1" dirty="0" smtClean="0"/>
              <a:t>creatures and </a:t>
            </a:r>
            <a:r>
              <a:rPr lang="en-CA" sz="2600" b="1" i="1" dirty="0"/>
              <a:t>to protect them from abuse and extinction</a:t>
            </a:r>
            <a:r>
              <a:rPr lang="en-CA" sz="2600" b="1" i="1" dirty="0" smtClean="0"/>
              <a:t>, for </a:t>
            </a:r>
            <a:r>
              <a:rPr lang="en-CA" sz="2600" b="1" i="1" dirty="0"/>
              <a:t>our world belongs to God.</a:t>
            </a:r>
            <a:r>
              <a:rPr lang="en-CA" sz="2600" b="1" dirty="0"/>
              <a:t> </a:t>
            </a:r>
            <a:endParaRPr lang="en-US" sz="2600" b="1" dirty="0"/>
          </a:p>
        </p:txBody>
      </p:sp>
    </p:spTree>
    <p:extLst>
      <p:ext uri="{BB962C8B-B14F-4D97-AF65-F5344CB8AC3E}">
        <p14:creationId xmlns:p14="http://schemas.microsoft.com/office/powerpoint/2010/main" val="281015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justice.crcna.org/sites/default/files/Biblical%20Advocacy%20101%20CA.JPG"/>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0"/>
            <a:ext cx="3295650" cy="4381500"/>
          </a:xfrm>
          <a:prstGeom prst="rect">
            <a:avLst/>
          </a:prstGeom>
          <a:noFill/>
          <a:ln>
            <a:noFill/>
          </a:ln>
        </p:spPr>
      </p:pic>
      <p:sp>
        <p:nvSpPr>
          <p:cNvPr id="5" name="Rectangle 4"/>
          <p:cNvSpPr/>
          <p:nvPr/>
        </p:nvSpPr>
        <p:spPr>
          <a:xfrm>
            <a:off x="5334000" y="1489166"/>
            <a:ext cx="3276600" cy="3774110"/>
          </a:xfrm>
          <a:prstGeom prst="rect">
            <a:avLst/>
          </a:prstGeom>
        </p:spPr>
        <p:txBody>
          <a:bodyPr wrap="square">
            <a:spAutoFit/>
          </a:bodyPr>
          <a:lstStyle/>
          <a:p>
            <a:pPr algn="ctr">
              <a:lnSpc>
                <a:spcPct val="107000"/>
              </a:lnSpc>
              <a:spcAft>
                <a:spcPts val="800"/>
              </a:spcAft>
            </a:pPr>
            <a:endParaRPr lang="en-CA"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dirty="0" smtClean="0">
                <a:latin typeface="Calibri" panose="020F0502020204030204" pitchFamily="34" charset="0"/>
                <a:ea typeface="Calibri" panose="020F0502020204030204" pitchFamily="34" charset="0"/>
                <a:cs typeface="Times New Roman" panose="02020603050405020304" pitchFamily="18" charset="0"/>
              </a:rPr>
              <a:t>Advocacy </a:t>
            </a:r>
            <a:r>
              <a:rPr lang="en-CA" dirty="0">
                <a:latin typeface="Calibri" panose="020F0502020204030204" pitchFamily="34" charset="0"/>
                <a:ea typeface="Calibri" panose="020F0502020204030204" pitchFamily="34" charset="0"/>
                <a:cs typeface="Times New Roman" panose="02020603050405020304" pitchFamily="18" charset="0"/>
              </a:rPr>
              <a:t>Workshop – October 27</a:t>
            </a:r>
            <a:endParaRPr lang="en-CA"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dirty="0">
                <a:latin typeface="Calibri" panose="020F0502020204030204" pitchFamily="34" charset="0"/>
                <a:ea typeface="Calibri" panose="020F0502020204030204" pitchFamily="34" charset="0"/>
                <a:cs typeface="Times New Roman" panose="02020603050405020304" pitchFamily="18" charset="0"/>
              </a:rPr>
              <a:t>9:30 – 3:30</a:t>
            </a:r>
            <a:endParaRPr lang="en-CA"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dirty="0">
                <a:latin typeface="Calibri" panose="020F0502020204030204" pitchFamily="34" charset="0"/>
                <a:ea typeface="Calibri" panose="020F0502020204030204" pitchFamily="34" charset="0"/>
                <a:cs typeface="Times New Roman" panose="02020603050405020304" pitchFamily="18" charset="0"/>
              </a:rPr>
              <a:t>West End CRC </a:t>
            </a:r>
            <a:endParaRPr lang="en-CA"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dirty="0">
                <a:latin typeface="Calibri" panose="020F0502020204030204" pitchFamily="34" charset="0"/>
                <a:ea typeface="Calibri" panose="020F0502020204030204" pitchFamily="34" charset="0"/>
                <a:cs typeface="Times New Roman" panose="02020603050405020304" pitchFamily="18" charset="0"/>
              </a:rPr>
              <a:t>10015 149 St. Edmonton</a:t>
            </a:r>
            <a:endParaRPr lang="en-CA"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dirty="0">
                <a:latin typeface="Calibri" panose="020F0502020204030204" pitchFamily="34" charset="0"/>
                <a:ea typeface="Calibri" panose="020F0502020204030204" pitchFamily="34" charset="0"/>
                <a:cs typeface="Times New Roman" panose="02020603050405020304" pitchFamily="18" charset="0"/>
              </a:rPr>
              <a:t>Registration: $10.00 (lunch included)</a:t>
            </a:r>
            <a:endParaRPr lang="en-CA"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dirty="0">
                <a:latin typeface="Calibri" panose="020F0502020204030204" pitchFamily="34" charset="0"/>
                <a:ea typeface="Calibri" panose="020F0502020204030204" pitchFamily="34" charset="0"/>
                <a:cs typeface="Times New Roman" panose="02020603050405020304" pitchFamily="18" charset="0"/>
              </a:rPr>
              <a:t>Contact Margo </a:t>
            </a:r>
            <a:r>
              <a:rPr lang="en-CA" dirty="0" err="1" smtClean="0">
                <a:latin typeface="Calibri" panose="020F0502020204030204" pitchFamily="34" charset="0"/>
                <a:ea typeface="Calibri" panose="020F0502020204030204" pitchFamily="34" charset="0"/>
                <a:cs typeface="Times New Roman" panose="02020603050405020304" pitchFamily="18" charset="0"/>
              </a:rPr>
              <a:t>DeMoor</a:t>
            </a:r>
            <a:endParaRPr lang="en-CA"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CA" dirty="0" smtClean="0">
                <a:latin typeface="Calibri" panose="020F0502020204030204" pitchFamily="34" charset="0"/>
                <a:ea typeface="Calibri" panose="020F0502020204030204" pitchFamily="34" charset="0"/>
                <a:cs typeface="Times New Roman" panose="02020603050405020304" pitchFamily="18" charset="0"/>
              </a:rPr>
              <a:t>demoors@shaw.ca</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65368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CA" sz="3600" dirty="0" smtClean="0"/>
              <a:t/>
            </a:r>
            <a:br>
              <a:rPr lang="en-CA" sz="3600" dirty="0" smtClean="0"/>
            </a:br>
            <a:r>
              <a:rPr lang="en-CA" sz="3600" dirty="0" smtClean="0"/>
              <a:t>All </a:t>
            </a:r>
            <a:r>
              <a:rPr lang="en-CA" sz="3600" dirty="0"/>
              <a:t>Things New’ Children’s Nature Space at </a:t>
            </a:r>
            <a:r>
              <a:rPr lang="en-CA" sz="3600" dirty="0" err="1"/>
              <a:t>Centrepointe</a:t>
            </a:r>
            <a:r>
              <a:rPr lang="en-CA" sz="3600" dirty="0"/>
              <a:t> Community CRC</a:t>
            </a:r>
            <a:r>
              <a:rPr lang="en-CA" dirty="0"/>
              <a:t/>
            </a:r>
            <a:br>
              <a:rPr lang="en-CA" dirty="0"/>
            </a:br>
            <a:endParaRPr lang="en-CA"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752600"/>
            <a:ext cx="5105400" cy="3829050"/>
          </a:xfrm>
          <a:prstGeom prst="rect">
            <a:avLst/>
          </a:prstGeom>
        </p:spPr>
      </p:pic>
    </p:spTree>
    <p:extLst>
      <p:ext uri="{BB962C8B-B14F-4D97-AF65-F5344CB8AC3E}">
        <p14:creationId xmlns:p14="http://schemas.microsoft.com/office/powerpoint/2010/main" val="39980895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EB8B5C3-F1D0-4E1F-BAD6-8A7839EE3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5400"/>
            <a:ext cx="10363200" cy="6908800"/>
          </a:xfrm>
          <a:prstGeom prst="rect">
            <a:avLst/>
          </a:prstGeom>
        </p:spPr>
      </p:pic>
      <p:sp>
        <p:nvSpPr>
          <p:cNvPr id="4" name="Rectangle 3"/>
          <p:cNvSpPr/>
          <p:nvPr/>
        </p:nvSpPr>
        <p:spPr>
          <a:xfrm>
            <a:off x="-152400" y="20064"/>
            <a:ext cx="9601200" cy="2108269"/>
          </a:xfrm>
          <a:prstGeom prst="rect">
            <a:avLst/>
          </a:prstGeom>
          <a:solidFill>
            <a:schemeClr val="accent3">
              <a:lumMod val="20000"/>
              <a:lumOff val="80000"/>
            </a:schemeClr>
          </a:solidFill>
          <a:effectLst>
            <a:outerShdw blurRad="50800" dist="38100" dir="2700000" algn="tl" rotWithShape="0">
              <a:prstClr val="black">
                <a:alpha val="40000"/>
              </a:prstClr>
            </a:outerShdw>
            <a:softEdge rad="127000"/>
          </a:effectLst>
        </p:spPr>
        <p:txBody>
          <a:bodyPr wrap="square">
            <a:spAutoFit/>
          </a:bodyPr>
          <a:lstStyle/>
          <a:p>
            <a:pPr lvl="0" algn="ctr"/>
            <a:endParaRPr lang="en-US" sz="1100" dirty="0"/>
          </a:p>
          <a:p>
            <a:pPr lvl="0" algn="ctr"/>
            <a:r>
              <a:rPr lang="en-US" sz="4000" dirty="0"/>
              <a:t> </a:t>
            </a:r>
            <a:r>
              <a:rPr lang="en-US" sz="4000" dirty="0" smtClean="0"/>
              <a:t>What are you or your </a:t>
            </a:r>
            <a:r>
              <a:rPr lang="en-US" sz="4000" dirty="0"/>
              <a:t>c</a:t>
            </a:r>
            <a:r>
              <a:rPr lang="en-US" sz="4000" dirty="0" smtClean="0"/>
              <a:t>hurch doing that would align with creation care or any of these four pillars from the CWP?</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797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62E2324C-7FAB-4764-9EDE-58E00456C5AD}"/>
              </a:ext>
            </a:extLst>
          </p:cNvPr>
          <p:cNvSpPr>
            <a:spLocks noGrp="1"/>
          </p:cNvSpPr>
          <p:nvPr>
            <p:ph type="title"/>
          </p:nvPr>
        </p:nvSpPr>
        <p:spPr>
          <a:xfrm>
            <a:off x="457200" y="381000"/>
            <a:ext cx="8229600" cy="1143000"/>
          </a:xfrm>
        </p:spPr>
        <p:txBody>
          <a:bodyPr>
            <a:normAutofit/>
          </a:bodyPr>
          <a:lstStyle/>
          <a:p>
            <a:r>
              <a:rPr lang="en-US" dirty="0"/>
              <a:t>What is a CWP Partner? </a:t>
            </a:r>
          </a:p>
        </p:txBody>
      </p:sp>
      <p:pic>
        <p:nvPicPr>
          <p:cNvPr id="5" name="Picture 4">
            <a:extLst>
              <a:ext uri="{FF2B5EF4-FFF2-40B4-BE49-F238E27FC236}">
                <a16:creationId xmlns="" xmlns:a16="http://schemas.microsoft.com/office/drawing/2014/main" id="{EE805365-9E4F-441D-8255-CC9F6C5236CC}"/>
              </a:ext>
            </a:extLst>
          </p:cNvPr>
          <p:cNvPicPr>
            <a:picLocks noChangeAspect="1"/>
          </p:cNvPicPr>
          <p:nvPr/>
        </p:nvPicPr>
        <p:blipFill rotWithShape="1">
          <a:blip r:embed="rId3"/>
          <a:srcRect l="19166" t="10001" r="20833" b="34148"/>
          <a:stretch/>
        </p:blipFill>
        <p:spPr>
          <a:xfrm>
            <a:off x="228600" y="1371600"/>
            <a:ext cx="8749862" cy="4581525"/>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 xmlns:a16="http://schemas.microsoft.com/office/drawing/2014/main" id="{E6EBFDB2-A81F-4858-B00E-AF1088F211F0}"/>
              </a:ext>
            </a:extLst>
          </p:cNvPr>
          <p:cNvGrpSpPr/>
          <p:nvPr/>
        </p:nvGrpSpPr>
        <p:grpSpPr>
          <a:xfrm>
            <a:off x="7273290" y="4038600"/>
            <a:ext cx="1855111" cy="1282337"/>
            <a:chOff x="7003435" y="3163669"/>
            <a:chExt cx="1855111" cy="1282337"/>
          </a:xfrm>
        </p:grpSpPr>
        <p:sp>
          <p:nvSpPr>
            <p:cNvPr id="7" name="TextBox 6">
              <a:extLst>
                <a:ext uri="{FF2B5EF4-FFF2-40B4-BE49-F238E27FC236}">
                  <a16:creationId xmlns="" xmlns:a16="http://schemas.microsoft.com/office/drawing/2014/main" id="{C3B12429-CE87-4CC1-9588-BCECA73F6989}"/>
                </a:ext>
              </a:extLst>
            </p:cNvPr>
            <p:cNvSpPr txBox="1"/>
            <p:nvPr/>
          </p:nvSpPr>
          <p:spPr>
            <a:xfrm>
              <a:off x="7239000" y="3163669"/>
              <a:ext cx="1619546" cy="646331"/>
            </a:xfrm>
            <a:prstGeom prst="rect">
              <a:avLst/>
            </a:prstGeom>
            <a:solidFill>
              <a:schemeClr val="bg1"/>
            </a:solidFill>
          </p:spPr>
          <p:txBody>
            <a:bodyPr wrap="none" rtlCol="0">
              <a:spAutoFit/>
            </a:bodyPr>
            <a:lstStyle/>
            <a:p>
              <a:r>
                <a:rPr lang="en-US" sz="3600" dirty="0">
                  <a:solidFill>
                    <a:srgbClr val="FF0000"/>
                  </a:solidFill>
                </a:rPr>
                <a:t>Receive</a:t>
              </a:r>
            </a:p>
          </p:txBody>
        </p:sp>
        <p:pic>
          <p:nvPicPr>
            <p:cNvPr id="10" name="Picture 9">
              <a:extLst>
                <a:ext uri="{FF2B5EF4-FFF2-40B4-BE49-F238E27FC236}">
                  <a16:creationId xmlns="" xmlns:a16="http://schemas.microsoft.com/office/drawing/2014/main" id="{6BCF6EBD-2A00-4663-981C-8C5A5AD8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33022">
              <a:off x="7003435" y="3507367"/>
              <a:ext cx="1322027" cy="938639"/>
            </a:xfrm>
            <a:prstGeom prst="rect">
              <a:avLst/>
            </a:prstGeom>
          </p:spPr>
        </p:pic>
      </p:grpSp>
      <p:grpSp>
        <p:nvGrpSpPr>
          <p:cNvPr id="15" name="Group 14">
            <a:extLst>
              <a:ext uri="{FF2B5EF4-FFF2-40B4-BE49-F238E27FC236}">
                <a16:creationId xmlns="" xmlns:a16="http://schemas.microsoft.com/office/drawing/2014/main" id="{2DCA5082-D5DB-4672-8425-719B6FDE76E0}"/>
              </a:ext>
            </a:extLst>
          </p:cNvPr>
          <p:cNvGrpSpPr/>
          <p:nvPr/>
        </p:nvGrpSpPr>
        <p:grpSpPr>
          <a:xfrm>
            <a:off x="-6951" y="5845283"/>
            <a:ext cx="2349495" cy="1012717"/>
            <a:chOff x="243572" y="4614276"/>
            <a:chExt cx="2349495" cy="1012717"/>
          </a:xfrm>
        </p:grpSpPr>
        <p:sp>
          <p:nvSpPr>
            <p:cNvPr id="8" name="TextBox 7">
              <a:extLst>
                <a:ext uri="{FF2B5EF4-FFF2-40B4-BE49-F238E27FC236}">
                  <a16:creationId xmlns="" xmlns:a16="http://schemas.microsoft.com/office/drawing/2014/main" id="{F942B500-0508-494B-9AF4-2F2D6C991DDC}"/>
                </a:ext>
              </a:extLst>
            </p:cNvPr>
            <p:cNvSpPr txBox="1"/>
            <p:nvPr/>
          </p:nvSpPr>
          <p:spPr>
            <a:xfrm>
              <a:off x="243572" y="4614276"/>
              <a:ext cx="1401730" cy="646331"/>
            </a:xfrm>
            <a:prstGeom prst="rect">
              <a:avLst/>
            </a:prstGeom>
            <a:solidFill>
              <a:schemeClr val="bg1"/>
            </a:solidFill>
          </p:spPr>
          <p:txBody>
            <a:bodyPr wrap="none" rtlCol="0">
              <a:spAutoFit/>
            </a:bodyPr>
            <a:lstStyle/>
            <a:p>
              <a:r>
                <a:rPr lang="en-US" sz="3600" dirty="0">
                  <a:solidFill>
                    <a:srgbClr val="FF0000"/>
                  </a:solidFill>
                </a:rPr>
                <a:t>Intend</a:t>
              </a:r>
            </a:p>
          </p:txBody>
        </p:sp>
        <p:pic>
          <p:nvPicPr>
            <p:cNvPr id="11" name="Picture 10">
              <a:extLst>
                <a:ext uri="{FF2B5EF4-FFF2-40B4-BE49-F238E27FC236}">
                  <a16:creationId xmlns="" xmlns:a16="http://schemas.microsoft.com/office/drawing/2014/main" id="{A059C2E7-BED8-4B9F-B580-7157C8DD7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903005" flipH="1">
              <a:off x="1416559" y="4791673"/>
              <a:ext cx="1176508" cy="835320"/>
            </a:xfrm>
            <a:prstGeom prst="rect">
              <a:avLst/>
            </a:prstGeom>
          </p:spPr>
        </p:pic>
      </p:grpSp>
      <p:grpSp>
        <p:nvGrpSpPr>
          <p:cNvPr id="13" name="Group 12">
            <a:extLst>
              <a:ext uri="{FF2B5EF4-FFF2-40B4-BE49-F238E27FC236}">
                <a16:creationId xmlns="" xmlns:a16="http://schemas.microsoft.com/office/drawing/2014/main" id="{C7D25626-1600-456C-9F43-0F4F9724B0C6}"/>
              </a:ext>
            </a:extLst>
          </p:cNvPr>
          <p:cNvGrpSpPr/>
          <p:nvPr/>
        </p:nvGrpSpPr>
        <p:grpSpPr>
          <a:xfrm>
            <a:off x="0" y="2286000"/>
            <a:ext cx="1523999" cy="1851234"/>
            <a:chOff x="152400" y="2325469"/>
            <a:chExt cx="1701235" cy="2007606"/>
          </a:xfrm>
        </p:grpSpPr>
        <p:sp>
          <p:nvSpPr>
            <p:cNvPr id="6" name="TextBox 5">
              <a:extLst>
                <a:ext uri="{FF2B5EF4-FFF2-40B4-BE49-F238E27FC236}">
                  <a16:creationId xmlns="" xmlns:a16="http://schemas.microsoft.com/office/drawing/2014/main" id="{61660DD3-8E9C-4388-9606-333EF6D41D15}"/>
                </a:ext>
              </a:extLst>
            </p:cNvPr>
            <p:cNvSpPr txBox="1"/>
            <p:nvPr/>
          </p:nvSpPr>
          <p:spPr>
            <a:xfrm>
              <a:off x="152400" y="2325469"/>
              <a:ext cx="1701235" cy="646331"/>
            </a:xfrm>
            <a:prstGeom prst="rect">
              <a:avLst/>
            </a:prstGeom>
            <a:solidFill>
              <a:schemeClr val="bg1"/>
            </a:solidFill>
          </p:spPr>
          <p:txBody>
            <a:bodyPr wrap="none" rtlCol="0">
              <a:spAutoFit/>
            </a:bodyPr>
            <a:lstStyle/>
            <a:p>
              <a:r>
                <a:rPr lang="en-US" sz="3600" dirty="0">
                  <a:solidFill>
                    <a:srgbClr val="FF0000"/>
                  </a:solidFill>
                </a:rPr>
                <a:t>Endorse</a:t>
              </a:r>
            </a:p>
          </p:txBody>
        </p:sp>
        <p:pic>
          <p:nvPicPr>
            <p:cNvPr id="12" name="Picture 11">
              <a:extLst>
                <a:ext uri="{FF2B5EF4-FFF2-40B4-BE49-F238E27FC236}">
                  <a16:creationId xmlns="" xmlns:a16="http://schemas.microsoft.com/office/drawing/2014/main" id="{4ECEE251-90A8-407B-8F16-B386DD72A4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134880" flipH="1">
              <a:off x="724534" y="3327161"/>
              <a:ext cx="1176508" cy="835320"/>
            </a:xfrm>
            <a:prstGeom prst="rect">
              <a:avLst/>
            </a:prstGeom>
          </p:spPr>
        </p:pic>
      </p:grpSp>
    </p:spTree>
    <p:extLst>
      <p:ext uri="{BB962C8B-B14F-4D97-AF65-F5344CB8AC3E}">
        <p14:creationId xmlns:p14="http://schemas.microsoft.com/office/powerpoint/2010/main" val="292149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EB8B5C3-F1D0-4E1F-BAD6-8A7839EE3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5400"/>
            <a:ext cx="10363200" cy="6908800"/>
          </a:xfrm>
          <a:prstGeom prst="rect">
            <a:avLst/>
          </a:prstGeom>
        </p:spPr>
      </p:pic>
      <p:sp>
        <p:nvSpPr>
          <p:cNvPr id="4" name="Rectangle 3"/>
          <p:cNvSpPr/>
          <p:nvPr/>
        </p:nvSpPr>
        <p:spPr>
          <a:xfrm>
            <a:off x="-152400" y="20064"/>
            <a:ext cx="9601200" cy="2108269"/>
          </a:xfrm>
          <a:prstGeom prst="rect">
            <a:avLst/>
          </a:prstGeom>
          <a:solidFill>
            <a:schemeClr val="accent3">
              <a:lumMod val="20000"/>
              <a:lumOff val="80000"/>
            </a:schemeClr>
          </a:solidFill>
          <a:effectLst>
            <a:outerShdw blurRad="50800" dist="38100" dir="2700000" algn="tl" rotWithShape="0">
              <a:prstClr val="black">
                <a:alpha val="40000"/>
              </a:prstClr>
            </a:outerShdw>
            <a:softEdge rad="127000"/>
          </a:effectLst>
        </p:spPr>
        <p:txBody>
          <a:bodyPr wrap="square">
            <a:spAutoFit/>
          </a:bodyPr>
          <a:lstStyle/>
          <a:p>
            <a:pPr lvl="0" algn="ctr"/>
            <a:endParaRPr lang="en-US" sz="1100" dirty="0"/>
          </a:p>
          <a:p>
            <a:pPr lvl="0" algn="ctr"/>
            <a:r>
              <a:rPr lang="en-US" sz="4000" dirty="0"/>
              <a:t> </a:t>
            </a:r>
            <a:r>
              <a:rPr lang="en-US" sz="4000" dirty="0" smtClean="0"/>
              <a:t>Take the last five minutes to brainstorm ideas of what you can do to take that first/ next step (or leap)!</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759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0366" t="5097" r="13138" b="61576"/>
          <a:stretch/>
        </p:blipFill>
        <p:spPr>
          <a:xfrm>
            <a:off x="2804" y="253842"/>
            <a:ext cx="9141196" cy="6155510"/>
          </a:xfrm>
          <a:prstGeom prst="rect">
            <a:avLst/>
          </a:prstGeom>
        </p:spPr>
      </p:pic>
    </p:spTree>
    <p:extLst>
      <p:ext uri="{BB962C8B-B14F-4D97-AF65-F5344CB8AC3E}">
        <p14:creationId xmlns:p14="http://schemas.microsoft.com/office/powerpoint/2010/main" val="26827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1165" t="38701" r="11609" b="35591"/>
          <a:stretch/>
        </p:blipFill>
        <p:spPr>
          <a:xfrm>
            <a:off x="0" y="914400"/>
            <a:ext cx="9181912" cy="4724400"/>
          </a:xfrm>
          <a:prstGeom prst="rect">
            <a:avLst/>
          </a:prstGeom>
        </p:spPr>
      </p:pic>
    </p:spTree>
    <p:extLst>
      <p:ext uri="{BB962C8B-B14F-4D97-AF65-F5344CB8AC3E}">
        <p14:creationId xmlns:p14="http://schemas.microsoft.com/office/powerpoint/2010/main" val="418184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0560" t="64962" r="10830"/>
          <a:stretch/>
        </p:blipFill>
        <p:spPr>
          <a:xfrm>
            <a:off x="0" y="558530"/>
            <a:ext cx="9144000" cy="6299469"/>
          </a:xfrm>
          <a:prstGeom prst="rect">
            <a:avLst/>
          </a:prstGeom>
        </p:spPr>
      </p:pic>
    </p:spTree>
    <p:extLst>
      <p:ext uri="{BB962C8B-B14F-4D97-AF65-F5344CB8AC3E}">
        <p14:creationId xmlns:p14="http://schemas.microsoft.com/office/powerpoint/2010/main" val="34138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AutoShape 2" descr="Image result for from the ashes">
            <a:extLst>
              <a:ext uri="{FF2B5EF4-FFF2-40B4-BE49-F238E27FC236}">
                <a16:creationId xmlns="" xmlns:a16="http://schemas.microsoft.com/office/drawing/2014/main" id="{905A5898-CA3F-4DE9-9E4B-51D14C06772A}"/>
              </a:ext>
            </a:extLst>
          </p:cNvPr>
          <p:cNvSpPr>
            <a:spLocks noChangeAspect="1" noChangeArrowheads="1"/>
          </p:cNvSpPr>
          <p:nvPr/>
        </p:nvSpPr>
        <p:spPr bwMode="auto">
          <a:xfrm>
            <a:off x="4067175" y="2667000"/>
            <a:ext cx="100965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 xmlns:a16="http://schemas.microsoft.com/office/drawing/2014/main" id="{F451D9FA-0958-4ED7-9801-80FAC6D9B0A7}"/>
              </a:ext>
            </a:extLst>
          </p:cNvPr>
          <p:cNvSpPr txBox="1"/>
          <p:nvPr/>
        </p:nvSpPr>
        <p:spPr>
          <a:xfrm>
            <a:off x="685800" y="3581400"/>
            <a:ext cx="4120039" cy="1323439"/>
          </a:xfrm>
          <a:prstGeom prst="rect">
            <a:avLst/>
          </a:prstGeom>
          <a:noFill/>
        </p:spPr>
        <p:txBody>
          <a:bodyPr wrap="none" rtlCol="0">
            <a:spAutoFit/>
          </a:bodyPr>
          <a:lstStyle/>
          <a:p>
            <a:r>
              <a:rPr lang="en-US" sz="8000"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Thanks! </a:t>
            </a:r>
          </a:p>
        </p:txBody>
      </p:sp>
      <p:pic>
        <p:nvPicPr>
          <p:cNvPr id="10" name="Picture 9">
            <a:extLst>
              <a:ext uri="{FF2B5EF4-FFF2-40B4-BE49-F238E27FC236}">
                <a16:creationId xmlns="" xmlns:a16="http://schemas.microsoft.com/office/drawing/2014/main" id="{9FC35A9C-E52D-4002-A97F-A6D99E215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7262" y="152400"/>
            <a:ext cx="3739902" cy="6438603"/>
          </a:xfrm>
          <a:prstGeom prst="rect">
            <a:avLst/>
          </a:prstGeom>
        </p:spPr>
      </p:pic>
    </p:spTree>
    <p:extLst>
      <p:ext uri="{BB962C8B-B14F-4D97-AF65-F5344CB8AC3E}">
        <p14:creationId xmlns:p14="http://schemas.microsoft.com/office/powerpoint/2010/main" val="283296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EB8B5C3-F1D0-4E1F-BAD6-8A7839EE3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5400"/>
            <a:ext cx="10363200" cy="6908800"/>
          </a:xfrm>
          <a:prstGeom prst="rect">
            <a:avLst/>
          </a:prstGeom>
        </p:spPr>
      </p:pic>
      <p:sp>
        <p:nvSpPr>
          <p:cNvPr id="4" name="Rectangle 3"/>
          <p:cNvSpPr/>
          <p:nvPr/>
        </p:nvSpPr>
        <p:spPr>
          <a:xfrm>
            <a:off x="685800" y="0"/>
            <a:ext cx="8229600" cy="2108269"/>
          </a:xfrm>
          <a:prstGeom prst="rect">
            <a:avLst/>
          </a:prstGeom>
          <a:solidFill>
            <a:schemeClr val="accent3">
              <a:lumMod val="20000"/>
              <a:lumOff val="80000"/>
            </a:schemeClr>
          </a:solidFill>
          <a:effectLst>
            <a:outerShdw blurRad="50800" dist="38100" dir="2700000" algn="tl" rotWithShape="0">
              <a:prstClr val="black">
                <a:alpha val="40000"/>
              </a:prstClr>
            </a:outerShdw>
            <a:softEdge rad="127000"/>
          </a:effectLst>
        </p:spPr>
        <p:txBody>
          <a:bodyPr wrap="square">
            <a:spAutoFit/>
          </a:bodyPr>
          <a:lstStyle/>
          <a:p>
            <a:pPr lvl="0"/>
            <a:endParaRPr lang="en-US" sz="1100" dirty="0"/>
          </a:p>
          <a:p>
            <a:pPr algn="ctr"/>
            <a:r>
              <a:rPr lang="en-US" sz="4000" dirty="0"/>
              <a:t> </a:t>
            </a:r>
            <a:r>
              <a:rPr lang="en-CA" sz="4000" b="1" i="1" u="sng" dirty="0"/>
              <a:t>Turn and Talk</a:t>
            </a:r>
            <a:r>
              <a:rPr lang="en-CA" sz="4000" b="1" i="1" u="sng" dirty="0" smtClean="0"/>
              <a:t>:</a:t>
            </a:r>
            <a:r>
              <a:rPr lang="en-CA" sz="4000" dirty="0" smtClean="0"/>
              <a:t>  </a:t>
            </a:r>
            <a:r>
              <a:rPr lang="en-CA" sz="4000" b="1" i="1" dirty="0" smtClean="0"/>
              <a:t>Is </a:t>
            </a:r>
            <a:r>
              <a:rPr lang="en-CA" sz="4000" b="1" i="1" dirty="0"/>
              <a:t>this lament something we can relate to? Why or why not</a:t>
            </a:r>
            <a:r>
              <a:rPr lang="en-CA" sz="4000" b="1" i="1" dirty="0" smtClean="0"/>
              <a:t>?</a:t>
            </a:r>
            <a:endParaRPr lang="en-CA" sz="4000" dirty="0"/>
          </a:p>
        </p:txBody>
      </p:sp>
    </p:spTree>
    <p:extLst>
      <p:ext uri="{BB962C8B-B14F-4D97-AF65-F5344CB8AC3E}">
        <p14:creationId xmlns:p14="http://schemas.microsoft.com/office/powerpoint/2010/main" val="208965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86DE312-D10C-4694-871C-794D7BC1FC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1" y="269557"/>
            <a:ext cx="3739902" cy="6438603"/>
          </a:xfrm>
          <a:prstGeom prst="rect">
            <a:avLst/>
          </a:prstGeom>
        </p:spPr>
      </p:pic>
      <p:sp>
        <p:nvSpPr>
          <p:cNvPr id="2" name="TextBox 1"/>
          <p:cNvSpPr txBox="1"/>
          <p:nvPr/>
        </p:nvSpPr>
        <p:spPr>
          <a:xfrm>
            <a:off x="762000" y="457200"/>
            <a:ext cx="3048000" cy="769441"/>
          </a:xfrm>
          <a:prstGeom prst="rect">
            <a:avLst/>
          </a:prstGeom>
          <a:noFill/>
        </p:spPr>
        <p:txBody>
          <a:bodyPr wrap="square" rtlCol="0">
            <a:spAutoFit/>
          </a:bodyPr>
          <a:lstStyle/>
          <a:p>
            <a:r>
              <a:rPr lang="en-US" sz="4400" dirty="0" smtClean="0">
                <a:latin typeface="Big Caslon"/>
                <a:cs typeface="Big Caslon"/>
              </a:rPr>
              <a:t>What is </a:t>
            </a:r>
            <a:r>
              <a:rPr lang="mr-IN" sz="4400" dirty="0" smtClean="0">
                <a:latin typeface="Big Caslon"/>
                <a:cs typeface="Big Caslon"/>
              </a:rPr>
              <a:t>…</a:t>
            </a:r>
            <a:r>
              <a:rPr lang="en-CA" sz="4400" dirty="0" smtClean="0">
                <a:latin typeface="Big Caslon"/>
                <a:cs typeface="Big Caslon"/>
              </a:rPr>
              <a:t>?</a:t>
            </a:r>
            <a:endParaRPr lang="en-US" sz="4400" dirty="0">
              <a:latin typeface="Big Caslon"/>
              <a:cs typeface="Big Caslon"/>
            </a:endParaRPr>
          </a:p>
        </p:txBody>
      </p:sp>
      <p:sp>
        <p:nvSpPr>
          <p:cNvPr id="3" name="TextBox 2"/>
          <p:cNvSpPr txBox="1"/>
          <p:nvPr/>
        </p:nvSpPr>
        <p:spPr>
          <a:xfrm>
            <a:off x="304800" y="6096000"/>
            <a:ext cx="3505200" cy="584776"/>
          </a:xfrm>
          <a:prstGeom prst="rect">
            <a:avLst/>
          </a:prstGeom>
          <a:noFill/>
        </p:spPr>
        <p:txBody>
          <a:bodyPr wrap="square" rtlCol="0">
            <a:spAutoFit/>
          </a:bodyPr>
          <a:lstStyle/>
          <a:p>
            <a:r>
              <a:rPr lang="en-US" sz="3200" dirty="0" smtClean="0"/>
              <a:t>First, a brief history:</a:t>
            </a:r>
            <a:endParaRPr lang="en-US" sz="3200" dirty="0"/>
          </a:p>
        </p:txBody>
      </p:sp>
    </p:spTree>
    <p:extLst>
      <p:ext uri="{BB962C8B-B14F-4D97-AF65-F5344CB8AC3E}">
        <p14:creationId xmlns:p14="http://schemas.microsoft.com/office/powerpoint/2010/main" val="383685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C27EE0-57D8-4F31-9CEF-8EFB10BABF19}"/>
              </a:ext>
            </a:extLst>
          </p:cNvPr>
          <p:cNvSpPr>
            <a:spLocks noGrp="1"/>
          </p:cNvSpPr>
          <p:nvPr>
            <p:ph type="title"/>
          </p:nvPr>
        </p:nvSpPr>
        <p:spPr>
          <a:xfrm>
            <a:off x="609600" y="5431133"/>
            <a:ext cx="8229600" cy="1143000"/>
          </a:xfrm>
        </p:spPr>
        <p:txBody>
          <a:bodyPr>
            <a:normAutofit/>
          </a:bodyPr>
          <a:lstStyle/>
          <a:p>
            <a:r>
              <a:rPr lang="en-US" dirty="0"/>
              <a:t>The Denomination’s Position </a:t>
            </a:r>
          </a:p>
        </p:txBody>
      </p:sp>
      <p:pic>
        <p:nvPicPr>
          <p:cNvPr id="5" name="Picture 4">
            <a:extLst>
              <a:ext uri="{FF2B5EF4-FFF2-40B4-BE49-F238E27FC236}">
                <a16:creationId xmlns="" xmlns:a16="http://schemas.microsoft.com/office/drawing/2014/main" id="{886A8F83-6AA3-4285-804E-D833424FB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7783"/>
            <a:ext cx="9144000" cy="3882433"/>
          </a:xfrm>
          <a:prstGeom prst="rect">
            <a:avLst/>
          </a:prstGeom>
        </p:spPr>
      </p:pic>
    </p:spTree>
    <p:extLst>
      <p:ext uri="{BB962C8B-B14F-4D97-AF65-F5344CB8AC3E}">
        <p14:creationId xmlns:p14="http://schemas.microsoft.com/office/powerpoint/2010/main" val="173539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FDAFF062-D6EB-4E6C-8CF2-67DB2D521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57800"/>
            <a:ext cx="3886200" cy="1650034"/>
          </a:xfrm>
          <a:prstGeom prst="rect">
            <a:avLst/>
          </a:prstGeom>
        </p:spPr>
      </p:pic>
      <p:sp>
        <p:nvSpPr>
          <p:cNvPr id="2" name="TextBox 1"/>
          <p:cNvSpPr txBox="1"/>
          <p:nvPr/>
        </p:nvSpPr>
        <p:spPr>
          <a:xfrm>
            <a:off x="152400" y="152400"/>
            <a:ext cx="8763000" cy="1200329"/>
          </a:xfrm>
          <a:prstGeom prst="rect">
            <a:avLst/>
          </a:prstGeom>
          <a:solidFill>
            <a:schemeClr val="accent3">
              <a:lumMod val="40000"/>
              <a:lumOff val="60000"/>
            </a:schemeClr>
          </a:solidFill>
          <a:ln>
            <a:solidFill>
              <a:schemeClr val="tx1"/>
            </a:solidFill>
          </a:ln>
        </p:spPr>
        <p:txBody>
          <a:bodyPr wrap="square" rtlCol="0">
            <a:spAutoFit/>
          </a:bodyPr>
          <a:lstStyle/>
          <a:p>
            <a:pPr lvl="0"/>
            <a:r>
              <a:rPr lang="en-US" sz="2400" dirty="0">
                <a:latin typeface="Arial" panose="020B0604020202020204" pitchFamily="34" charset="0"/>
                <a:cs typeface="Arial" panose="020B0604020202020204" pitchFamily="34" charset="0"/>
              </a:rPr>
              <a:t>“It is the current near-consensus of the international scientific community that </a:t>
            </a:r>
            <a:r>
              <a:rPr lang="en-US" sz="2400" dirty="0">
                <a:solidFill>
                  <a:srgbClr val="FF0000"/>
                </a:solidFill>
                <a:latin typeface="Arial" panose="020B0604020202020204" pitchFamily="34" charset="0"/>
                <a:cs typeface="Arial" panose="020B0604020202020204" pitchFamily="34" charset="0"/>
              </a:rPr>
              <a:t>climate change is occurring and is very likely due to human activity</a:t>
            </a:r>
            <a:r>
              <a:rPr lang="en-US" sz="2400" dirty="0">
                <a:latin typeface="Arial" panose="020B0604020202020204" pitchFamily="34" charset="0"/>
                <a:cs typeface="Arial" panose="020B0604020202020204" pitchFamily="34" charset="0"/>
              </a:rPr>
              <a:t>.”</a:t>
            </a:r>
          </a:p>
        </p:txBody>
      </p:sp>
      <p:sp>
        <p:nvSpPr>
          <p:cNvPr id="3" name="TextBox 2"/>
          <p:cNvSpPr txBox="1"/>
          <p:nvPr/>
        </p:nvSpPr>
        <p:spPr>
          <a:xfrm>
            <a:off x="12576" y="1447800"/>
            <a:ext cx="8902823" cy="954107"/>
          </a:xfrm>
          <a:prstGeom prst="rect">
            <a:avLst/>
          </a:prstGeom>
          <a:noFill/>
        </p:spPr>
        <p:txBody>
          <a:bodyPr wrap="square" rtlCol="0">
            <a:spAutoFit/>
          </a:bodyPr>
          <a:lstStyle/>
          <a:p>
            <a:pPr algn="ctr"/>
            <a:r>
              <a:rPr lang="en-US" sz="2800" dirty="0"/>
              <a:t>2012 </a:t>
            </a:r>
            <a:r>
              <a:rPr lang="en-US" sz="2800" dirty="0" smtClean="0"/>
              <a:t>Synodical </a:t>
            </a:r>
            <a:r>
              <a:rPr lang="en-US" sz="2800" dirty="0"/>
              <a:t>c</a:t>
            </a:r>
            <a:r>
              <a:rPr lang="en-US" sz="2800" dirty="0" smtClean="0"/>
              <a:t>onclusions from the Creation Stewardship Task Force</a:t>
            </a:r>
            <a:endParaRPr lang="en-US" sz="2800" dirty="0"/>
          </a:p>
        </p:txBody>
      </p:sp>
      <p:sp>
        <p:nvSpPr>
          <p:cNvPr id="7" name="TextBox 6"/>
          <p:cNvSpPr txBox="1"/>
          <p:nvPr/>
        </p:nvSpPr>
        <p:spPr>
          <a:xfrm>
            <a:off x="152400" y="2514600"/>
            <a:ext cx="8736367" cy="2677656"/>
          </a:xfrm>
          <a:prstGeom prst="rect">
            <a:avLst/>
          </a:prstGeom>
          <a:solidFill>
            <a:schemeClr val="accent3">
              <a:lumMod val="40000"/>
              <a:lumOff val="60000"/>
            </a:schemeClr>
          </a:solidFill>
          <a:ln>
            <a:solidFill>
              <a:schemeClr val="tx1"/>
            </a:solidFill>
          </a:ln>
        </p:spPr>
        <p:txBody>
          <a:bodyPr wrap="square" rtlCol="0">
            <a:spAutoFit/>
          </a:bodyPr>
          <a:lstStyle/>
          <a:p>
            <a:pPr lvl="0"/>
            <a:r>
              <a:rPr lang="en-US" sz="2400" dirty="0">
                <a:latin typeface="Arial" panose="020B0604020202020204" pitchFamily="34" charset="0"/>
                <a:cs typeface="Arial" panose="020B0604020202020204" pitchFamily="34" charset="0"/>
              </a:rPr>
              <a:t>“Human-induced climate change is an </a:t>
            </a:r>
            <a:r>
              <a:rPr lang="en-US" sz="2400" dirty="0">
                <a:solidFill>
                  <a:srgbClr val="FF0000"/>
                </a:solidFill>
                <a:latin typeface="Arial" panose="020B0604020202020204" pitchFamily="34" charset="0"/>
                <a:cs typeface="Arial" panose="020B0604020202020204" pitchFamily="34" charset="0"/>
              </a:rPr>
              <a:t>ethical, social justice, and religious issue</a:t>
            </a:r>
            <a:r>
              <a:rPr lang="en-US" sz="2400" dirty="0">
                <a:latin typeface="Arial" panose="020B0604020202020204" pitchFamily="34" charset="0"/>
                <a:cs typeface="Arial" panose="020B0604020202020204" pitchFamily="34" charset="0"/>
              </a:rPr>
              <a:t>. Grounds: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Such climate change poses a </a:t>
            </a:r>
            <a:r>
              <a:rPr lang="en-US" sz="2400" dirty="0">
                <a:solidFill>
                  <a:srgbClr val="FF0000"/>
                </a:solidFill>
                <a:latin typeface="Arial" panose="020B0604020202020204" pitchFamily="34" charset="0"/>
                <a:cs typeface="Arial" panose="020B0604020202020204" pitchFamily="34" charset="0"/>
              </a:rPr>
              <a:t>significant threat to future generations, the poor, and the vulnerable</a:t>
            </a:r>
            <a:r>
              <a:rPr lang="en-US" sz="2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Such climate change poses a </a:t>
            </a:r>
            <a:r>
              <a:rPr lang="en-US" sz="2400" dirty="0">
                <a:solidFill>
                  <a:srgbClr val="FF0000"/>
                </a:solidFill>
                <a:latin typeface="Arial" panose="020B0604020202020204" pitchFamily="34" charset="0"/>
                <a:cs typeface="Arial" panose="020B0604020202020204" pitchFamily="34" charset="0"/>
              </a:rPr>
              <a:t>significant challenge </a:t>
            </a:r>
            <a:r>
              <a:rPr lang="en-US" sz="2400" dirty="0">
                <a:latin typeface="Arial" panose="020B0604020202020204" pitchFamily="34" charset="0"/>
                <a:cs typeface="Arial" panose="020B0604020202020204" pitchFamily="34" charset="0"/>
              </a:rPr>
              <a:t>to us all.</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Therefore</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action at the </a:t>
            </a:r>
            <a:r>
              <a:rPr lang="en-US" sz="2400" dirty="0" smtClean="0">
                <a:solidFill>
                  <a:srgbClr val="FF0000"/>
                </a:solidFill>
                <a:latin typeface="Arial" panose="020B0604020202020204" pitchFamily="34" charset="0"/>
                <a:cs typeface="Arial" panose="020B0604020202020204" pitchFamily="34" charset="0"/>
              </a:rPr>
              <a:t>personal, communal </a:t>
            </a:r>
            <a:r>
              <a:rPr lang="en-US" sz="2400" dirty="0">
                <a:solidFill>
                  <a:srgbClr val="FF0000"/>
                </a:solidFill>
                <a:latin typeface="Arial" panose="020B0604020202020204" pitchFamily="34" charset="0"/>
                <a:cs typeface="Arial" panose="020B0604020202020204" pitchFamily="34" charset="0"/>
              </a:rPr>
              <a:t>and </a:t>
            </a:r>
            <a:r>
              <a:rPr lang="en-US" sz="2400" dirty="0" smtClean="0">
                <a:solidFill>
                  <a:srgbClr val="FF0000"/>
                </a:solidFill>
                <a:latin typeface="Arial" panose="020B0604020202020204" pitchFamily="34" charset="0"/>
                <a:cs typeface="Arial" panose="020B0604020202020204" pitchFamily="34" charset="0"/>
              </a:rPr>
              <a:t>political levels is needed </a:t>
            </a:r>
            <a:r>
              <a:rPr lang="en-US" sz="2400" dirty="0">
                <a:latin typeface="Arial" panose="020B0604020202020204" pitchFamily="34" charset="0"/>
                <a:cs typeface="Arial" panose="020B0604020202020204" pitchFamily="34" charset="0"/>
              </a:rPr>
              <a:t>to address climate change</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880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 xmlns:a16="http://schemas.microsoft.com/office/drawing/2014/main" id="{731C3B5B-6A65-4C74-A4DD-4C08742F31CB}"/>
              </a:ext>
            </a:extLst>
          </p:cNvPr>
          <p:cNvCxnSpPr/>
          <p:nvPr/>
        </p:nvCxnSpPr>
        <p:spPr>
          <a:xfrm>
            <a:off x="457200" y="6046039"/>
            <a:ext cx="8305800" cy="0"/>
          </a:xfrm>
          <a:prstGeom prst="straightConnector1">
            <a:avLst/>
          </a:prstGeom>
          <a:ln w="762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1A02281A-F4D5-4DF7-83C0-26B1AA55DCAE}"/>
              </a:ext>
            </a:extLst>
          </p:cNvPr>
          <p:cNvSpPr txBox="1"/>
          <p:nvPr/>
        </p:nvSpPr>
        <p:spPr>
          <a:xfrm>
            <a:off x="7531972" y="5486207"/>
            <a:ext cx="652743" cy="369332"/>
          </a:xfrm>
          <a:prstGeom prst="rect">
            <a:avLst/>
          </a:prstGeom>
          <a:noFill/>
        </p:spPr>
        <p:txBody>
          <a:bodyPr wrap="none" rtlCol="0">
            <a:spAutoFit/>
          </a:bodyPr>
          <a:lstStyle/>
          <a:p>
            <a:pPr algn="ctr"/>
            <a:r>
              <a:rPr lang="en-US" dirty="0"/>
              <a:t>2018</a:t>
            </a:r>
          </a:p>
        </p:txBody>
      </p:sp>
      <p:sp>
        <p:nvSpPr>
          <p:cNvPr id="13" name="TextBox 12">
            <a:extLst>
              <a:ext uri="{FF2B5EF4-FFF2-40B4-BE49-F238E27FC236}">
                <a16:creationId xmlns="" xmlns:a16="http://schemas.microsoft.com/office/drawing/2014/main" id="{F703B57D-6881-48A1-AABE-A4664A90BF98}"/>
              </a:ext>
            </a:extLst>
          </p:cNvPr>
          <p:cNvSpPr txBox="1"/>
          <p:nvPr/>
        </p:nvSpPr>
        <p:spPr>
          <a:xfrm>
            <a:off x="3831399" y="5460610"/>
            <a:ext cx="652743" cy="369332"/>
          </a:xfrm>
          <a:prstGeom prst="rect">
            <a:avLst/>
          </a:prstGeom>
          <a:noFill/>
        </p:spPr>
        <p:txBody>
          <a:bodyPr wrap="none" rtlCol="0">
            <a:spAutoFit/>
          </a:bodyPr>
          <a:lstStyle/>
          <a:p>
            <a:pPr algn="ctr"/>
            <a:r>
              <a:rPr lang="en-US" dirty="0"/>
              <a:t>2017</a:t>
            </a:r>
          </a:p>
        </p:txBody>
      </p:sp>
      <p:pic>
        <p:nvPicPr>
          <p:cNvPr id="41" name="Picture 40">
            <a:extLst>
              <a:ext uri="{FF2B5EF4-FFF2-40B4-BE49-F238E27FC236}">
                <a16:creationId xmlns="" xmlns:a16="http://schemas.microsoft.com/office/drawing/2014/main" id="{EAC87985-5665-44F9-8972-EB7C88D746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2254" y="1488808"/>
            <a:ext cx="1154164" cy="1987006"/>
          </a:xfrm>
          <a:prstGeom prst="rect">
            <a:avLst/>
          </a:prstGeom>
        </p:spPr>
      </p:pic>
      <p:cxnSp>
        <p:nvCxnSpPr>
          <p:cNvPr id="24" name="Straight Connector 23">
            <a:extLst>
              <a:ext uri="{FF2B5EF4-FFF2-40B4-BE49-F238E27FC236}">
                <a16:creationId xmlns="" xmlns:a16="http://schemas.microsoft.com/office/drawing/2014/main" id="{36E19A8B-948D-4985-810F-FF11C3E7ABB4}"/>
              </a:ext>
            </a:extLst>
          </p:cNvPr>
          <p:cNvCxnSpPr/>
          <p:nvPr/>
        </p:nvCxnSpPr>
        <p:spPr>
          <a:xfrm flipV="1">
            <a:off x="0" y="6036842"/>
            <a:ext cx="10510" cy="9197"/>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 xmlns:a16="http://schemas.microsoft.com/office/drawing/2014/main" id="{6E03456E-0DEF-46EF-A153-313794E58E28}"/>
              </a:ext>
            </a:extLst>
          </p:cNvPr>
          <p:cNvSpPr txBox="1"/>
          <p:nvPr/>
        </p:nvSpPr>
        <p:spPr>
          <a:xfrm>
            <a:off x="4839983" y="-4496"/>
            <a:ext cx="4273862" cy="461665"/>
          </a:xfrm>
          <a:prstGeom prst="rect">
            <a:avLst/>
          </a:prstGeom>
          <a:noFill/>
        </p:spPr>
        <p:txBody>
          <a:bodyPr wrap="none" rtlCol="0">
            <a:spAutoFit/>
          </a:bodyPr>
          <a:lstStyle/>
          <a:p>
            <a:r>
              <a:rPr lang="en-US" sz="2400" dirty="0">
                <a:solidFill>
                  <a:srgbClr val="0070C0"/>
                </a:solidFill>
              </a:rPr>
              <a:t>Congregations/Special Ministries</a:t>
            </a:r>
          </a:p>
        </p:txBody>
      </p:sp>
      <p:sp>
        <p:nvSpPr>
          <p:cNvPr id="53" name="TextBox 52">
            <a:extLst>
              <a:ext uri="{FF2B5EF4-FFF2-40B4-BE49-F238E27FC236}">
                <a16:creationId xmlns="" xmlns:a16="http://schemas.microsoft.com/office/drawing/2014/main" id="{526DFF47-D852-49F8-B74C-EAE818ADE652}"/>
              </a:ext>
            </a:extLst>
          </p:cNvPr>
          <p:cNvSpPr txBox="1"/>
          <p:nvPr/>
        </p:nvSpPr>
        <p:spPr>
          <a:xfrm>
            <a:off x="8519349" y="4847970"/>
            <a:ext cx="495649" cy="461665"/>
          </a:xfrm>
          <a:prstGeom prst="rect">
            <a:avLst/>
          </a:prstGeom>
          <a:noFill/>
        </p:spPr>
        <p:txBody>
          <a:bodyPr wrap="none" rtlCol="0">
            <a:spAutoFit/>
          </a:bodyPr>
          <a:lstStyle/>
          <a:p>
            <a:r>
              <a:rPr lang="en-US" sz="2400" dirty="0">
                <a:solidFill>
                  <a:srgbClr val="0070C0"/>
                </a:solidFill>
              </a:rPr>
              <a:t>25</a:t>
            </a:r>
          </a:p>
        </p:txBody>
      </p:sp>
      <p:sp>
        <p:nvSpPr>
          <p:cNvPr id="54" name="TextBox 53">
            <a:extLst>
              <a:ext uri="{FF2B5EF4-FFF2-40B4-BE49-F238E27FC236}">
                <a16:creationId xmlns="" xmlns:a16="http://schemas.microsoft.com/office/drawing/2014/main" id="{2B8C900B-9EF3-40D9-8331-65D98DB4CF65}"/>
              </a:ext>
            </a:extLst>
          </p:cNvPr>
          <p:cNvSpPr txBox="1"/>
          <p:nvPr/>
        </p:nvSpPr>
        <p:spPr>
          <a:xfrm>
            <a:off x="8519349" y="3034484"/>
            <a:ext cx="495649" cy="461665"/>
          </a:xfrm>
          <a:prstGeom prst="rect">
            <a:avLst/>
          </a:prstGeom>
          <a:noFill/>
        </p:spPr>
        <p:txBody>
          <a:bodyPr wrap="none" rtlCol="0">
            <a:spAutoFit/>
          </a:bodyPr>
          <a:lstStyle/>
          <a:p>
            <a:r>
              <a:rPr lang="en-US" sz="2400" dirty="0">
                <a:solidFill>
                  <a:srgbClr val="0070C0"/>
                </a:solidFill>
              </a:rPr>
              <a:t>75</a:t>
            </a:r>
          </a:p>
        </p:txBody>
      </p:sp>
      <p:sp>
        <p:nvSpPr>
          <p:cNvPr id="55" name="TextBox 54">
            <a:extLst>
              <a:ext uri="{FF2B5EF4-FFF2-40B4-BE49-F238E27FC236}">
                <a16:creationId xmlns="" xmlns:a16="http://schemas.microsoft.com/office/drawing/2014/main" id="{F3A757DB-A06F-4168-9865-9913AE0BD879}"/>
              </a:ext>
            </a:extLst>
          </p:cNvPr>
          <p:cNvSpPr txBox="1"/>
          <p:nvPr/>
        </p:nvSpPr>
        <p:spPr>
          <a:xfrm>
            <a:off x="8519349" y="3954701"/>
            <a:ext cx="495649" cy="461665"/>
          </a:xfrm>
          <a:prstGeom prst="rect">
            <a:avLst/>
          </a:prstGeom>
          <a:noFill/>
        </p:spPr>
        <p:txBody>
          <a:bodyPr wrap="none" rtlCol="0">
            <a:spAutoFit/>
          </a:bodyPr>
          <a:lstStyle/>
          <a:p>
            <a:r>
              <a:rPr lang="en-US" sz="2400" dirty="0">
                <a:solidFill>
                  <a:srgbClr val="0070C0"/>
                </a:solidFill>
              </a:rPr>
              <a:t>50</a:t>
            </a:r>
          </a:p>
        </p:txBody>
      </p:sp>
      <p:sp>
        <p:nvSpPr>
          <p:cNvPr id="56" name="TextBox 55">
            <a:extLst>
              <a:ext uri="{FF2B5EF4-FFF2-40B4-BE49-F238E27FC236}">
                <a16:creationId xmlns="" xmlns:a16="http://schemas.microsoft.com/office/drawing/2014/main" id="{DD8E50DF-AEC0-4A77-AF68-82CE7D8317D8}"/>
              </a:ext>
            </a:extLst>
          </p:cNvPr>
          <p:cNvSpPr txBox="1"/>
          <p:nvPr/>
        </p:nvSpPr>
        <p:spPr>
          <a:xfrm>
            <a:off x="8441603" y="2121739"/>
            <a:ext cx="651140" cy="461665"/>
          </a:xfrm>
          <a:prstGeom prst="rect">
            <a:avLst/>
          </a:prstGeom>
          <a:noFill/>
        </p:spPr>
        <p:txBody>
          <a:bodyPr wrap="none" rtlCol="0">
            <a:spAutoFit/>
          </a:bodyPr>
          <a:lstStyle/>
          <a:p>
            <a:r>
              <a:rPr lang="en-US" sz="2400" dirty="0">
                <a:solidFill>
                  <a:srgbClr val="0070C0"/>
                </a:solidFill>
              </a:rPr>
              <a:t>100</a:t>
            </a:r>
          </a:p>
        </p:txBody>
      </p:sp>
      <p:sp>
        <p:nvSpPr>
          <p:cNvPr id="57" name="TextBox 56">
            <a:extLst>
              <a:ext uri="{FF2B5EF4-FFF2-40B4-BE49-F238E27FC236}">
                <a16:creationId xmlns="" xmlns:a16="http://schemas.microsoft.com/office/drawing/2014/main" id="{4D708C68-DD18-4F3B-9971-0B4F96C36843}"/>
              </a:ext>
            </a:extLst>
          </p:cNvPr>
          <p:cNvSpPr txBox="1"/>
          <p:nvPr/>
        </p:nvSpPr>
        <p:spPr>
          <a:xfrm>
            <a:off x="191273" y="4847970"/>
            <a:ext cx="651140" cy="461665"/>
          </a:xfrm>
          <a:prstGeom prst="rect">
            <a:avLst/>
          </a:prstGeom>
          <a:noFill/>
        </p:spPr>
        <p:txBody>
          <a:bodyPr wrap="none" rtlCol="0">
            <a:spAutoFit/>
          </a:bodyPr>
          <a:lstStyle/>
          <a:p>
            <a:r>
              <a:rPr lang="en-US" sz="2400" dirty="0">
                <a:solidFill>
                  <a:srgbClr val="FF0000"/>
                </a:solidFill>
              </a:rPr>
              <a:t>100</a:t>
            </a:r>
          </a:p>
        </p:txBody>
      </p:sp>
      <p:sp>
        <p:nvSpPr>
          <p:cNvPr id="58" name="TextBox 57">
            <a:extLst>
              <a:ext uri="{FF2B5EF4-FFF2-40B4-BE49-F238E27FC236}">
                <a16:creationId xmlns="" xmlns:a16="http://schemas.microsoft.com/office/drawing/2014/main" id="{A87CE7D0-CDA3-4F18-B213-116870E9F49E}"/>
              </a:ext>
            </a:extLst>
          </p:cNvPr>
          <p:cNvSpPr txBox="1"/>
          <p:nvPr/>
        </p:nvSpPr>
        <p:spPr>
          <a:xfrm>
            <a:off x="191273" y="3034484"/>
            <a:ext cx="651140" cy="461665"/>
          </a:xfrm>
          <a:prstGeom prst="rect">
            <a:avLst/>
          </a:prstGeom>
          <a:noFill/>
        </p:spPr>
        <p:txBody>
          <a:bodyPr wrap="none" rtlCol="0">
            <a:spAutoFit/>
          </a:bodyPr>
          <a:lstStyle/>
          <a:p>
            <a:r>
              <a:rPr lang="en-US" sz="2400" dirty="0">
                <a:solidFill>
                  <a:srgbClr val="FF0000"/>
                </a:solidFill>
              </a:rPr>
              <a:t>300</a:t>
            </a:r>
          </a:p>
        </p:txBody>
      </p:sp>
      <p:sp>
        <p:nvSpPr>
          <p:cNvPr id="59" name="TextBox 58">
            <a:extLst>
              <a:ext uri="{FF2B5EF4-FFF2-40B4-BE49-F238E27FC236}">
                <a16:creationId xmlns="" xmlns:a16="http://schemas.microsoft.com/office/drawing/2014/main" id="{18D1AE25-F61A-4B4C-B3F1-4E38648A750B}"/>
              </a:ext>
            </a:extLst>
          </p:cNvPr>
          <p:cNvSpPr txBox="1"/>
          <p:nvPr/>
        </p:nvSpPr>
        <p:spPr>
          <a:xfrm>
            <a:off x="191273" y="3954701"/>
            <a:ext cx="651140" cy="461665"/>
          </a:xfrm>
          <a:prstGeom prst="rect">
            <a:avLst/>
          </a:prstGeom>
          <a:noFill/>
        </p:spPr>
        <p:txBody>
          <a:bodyPr wrap="none" rtlCol="0">
            <a:spAutoFit/>
          </a:bodyPr>
          <a:lstStyle/>
          <a:p>
            <a:r>
              <a:rPr lang="en-US" sz="2400" dirty="0">
                <a:solidFill>
                  <a:srgbClr val="FF0000"/>
                </a:solidFill>
              </a:rPr>
              <a:t>200</a:t>
            </a:r>
          </a:p>
        </p:txBody>
      </p:sp>
      <p:sp>
        <p:nvSpPr>
          <p:cNvPr id="60" name="TextBox 59">
            <a:extLst>
              <a:ext uri="{FF2B5EF4-FFF2-40B4-BE49-F238E27FC236}">
                <a16:creationId xmlns="" xmlns:a16="http://schemas.microsoft.com/office/drawing/2014/main" id="{FEBCCE75-1828-40E0-B2A8-6D334C9CAD7A}"/>
              </a:ext>
            </a:extLst>
          </p:cNvPr>
          <p:cNvSpPr txBox="1"/>
          <p:nvPr/>
        </p:nvSpPr>
        <p:spPr>
          <a:xfrm>
            <a:off x="191273" y="2121739"/>
            <a:ext cx="651140" cy="461665"/>
          </a:xfrm>
          <a:prstGeom prst="rect">
            <a:avLst/>
          </a:prstGeom>
          <a:noFill/>
        </p:spPr>
        <p:txBody>
          <a:bodyPr wrap="none" rtlCol="0">
            <a:spAutoFit/>
          </a:bodyPr>
          <a:lstStyle/>
          <a:p>
            <a:r>
              <a:rPr lang="en-US" sz="2400" dirty="0">
                <a:solidFill>
                  <a:srgbClr val="FF0000"/>
                </a:solidFill>
              </a:rPr>
              <a:t>400</a:t>
            </a:r>
          </a:p>
        </p:txBody>
      </p:sp>
      <p:sp>
        <p:nvSpPr>
          <p:cNvPr id="61" name="TextBox 60">
            <a:extLst>
              <a:ext uri="{FF2B5EF4-FFF2-40B4-BE49-F238E27FC236}">
                <a16:creationId xmlns="" xmlns:a16="http://schemas.microsoft.com/office/drawing/2014/main" id="{A654D802-282A-4C41-AB56-5FA6C13D3368}"/>
              </a:ext>
            </a:extLst>
          </p:cNvPr>
          <p:cNvSpPr txBox="1"/>
          <p:nvPr/>
        </p:nvSpPr>
        <p:spPr>
          <a:xfrm>
            <a:off x="191273" y="1207339"/>
            <a:ext cx="651140" cy="461665"/>
          </a:xfrm>
          <a:prstGeom prst="rect">
            <a:avLst/>
          </a:prstGeom>
          <a:noFill/>
        </p:spPr>
        <p:txBody>
          <a:bodyPr wrap="none" rtlCol="0">
            <a:spAutoFit/>
          </a:bodyPr>
          <a:lstStyle/>
          <a:p>
            <a:r>
              <a:rPr lang="en-US" sz="2400" dirty="0">
                <a:solidFill>
                  <a:srgbClr val="FF0000"/>
                </a:solidFill>
              </a:rPr>
              <a:t>500</a:t>
            </a:r>
          </a:p>
        </p:txBody>
      </p:sp>
      <p:sp>
        <p:nvSpPr>
          <p:cNvPr id="62" name="TextBox 61">
            <a:extLst>
              <a:ext uri="{FF2B5EF4-FFF2-40B4-BE49-F238E27FC236}">
                <a16:creationId xmlns="" xmlns:a16="http://schemas.microsoft.com/office/drawing/2014/main" id="{BA883BD7-7627-4976-B780-4C7B1DA71914}"/>
              </a:ext>
            </a:extLst>
          </p:cNvPr>
          <p:cNvSpPr txBox="1"/>
          <p:nvPr/>
        </p:nvSpPr>
        <p:spPr>
          <a:xfrm>
            <a:off x="20994" y="-4465"/>
            <a:ext cx="2524409" cy="461665"/>
          </a:xfrm>
          <a:prstGeom prst="rect">
            <a:avLst/>
          </a:prstGeom>
          <a:noFill/>
        </p:spPr>
        <p:txBody>
          <a:bodyPr wrap="none" rtlCol="0">
            <a:spAutoFit/>
          </a:bodyPr>
          <a:lstStyle/>
          <a:p>
            <a:r>
              <a:rPr lang="en-US" sz="2400" dirty="0">
                <a:solidFill>
                  <a:srgbClr val="FF0000"/>
                </a:solidFill>
              </a:rPr>
              <a:t>Individual Partners</a:t>
            </a:r>
          </a:p>
        </p:txBody>
      </p:sp>
      <p:sp>
        <p:nvSpPr>
          <p:cNvPr id="66" name="Oval 65">
            <a:extLst>
              <a:ext uri="{FF2B5EF4-FFF2-40B4-BE49-F238E27FC236}">
                <a16:creationId xmlns="" xmlns:a16="http://schemas.microsoft.com/office/drawing/2014/main" id="{8F6EEF59-0424-4B66-837E-5414BB25A52D}"/>
              </a:ext>
            </a:extLst>
          </p:cNvPr>
          <p:cNvSpPr/>
          <p:nvPr/>
        </p:nvSpPr>
        <p:spPr>
          <a:xfrm>
            <a:off x="1676400" y="5931740"/>
            <a:ext cx="228600" cy="2285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 xmlns:a16="http://schemas.microsoft.com/office/drawing/2014/main" id="{A379BC60-EE30-4912-A54E-62235271CF2D}"/>
              </a:ext>
            </a:extLst>
          </p:cNvPr>
          <p:cNvSpPr/>
          <p:nvPr/>
        </p:nvSpPr>
        <p:spPr>
          <a:xfrm>
            <a:off x="6265479" y="5922542"/>
            <a:ext cx="228600" cy="2285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 xmlns:a16="http://schemas.microsoft.com/office/drawing/2014/main" id="{3C02C656-0609-4966-8685-EAE8101BB5EA}"/>
              </a:ext>
            </a:extLst>
          </p:cNvPr>
          <p:cNvGrpSpPr/>
          <p:nvPr/>
        </p:nvGrpSpPr>
        <p:grpSpPr>
          <a:xfrm>
            <a:off x="-554421" y="5102736"/>
            <a:ext cx="2383221" cy="1819603"/>
            <a:chOff x="-554421" y="4352597"/>
            <a:chExt cx="2383221" cy="1819603"/>
          </a:xfrm>
        </p:grpSpPr>
        <p:cxnSp>
          <p:nvCxnSpPr>
            <p:cNvPr id="30" name="Straight Connector 29">
              <a:extLst>
                <a:ext uri="{FF2B5EF4-FFF2-40B4-BE49-F238E27FC236}">
                  <a16:creationId xmlns="" xmlns:a16="http://schemas.microsoft.com/office/drawing/2014/main" id="{5CC8903E-B837-4EA0-AE9F-47DF8D59A886}"/>
                </a:ext>
              </a:extLst>
            </p:cNvPr>
            <p:cNvCxnSpPr>
              <a:cxnSpLocks/>
            </p:cNvCxnSpPr>
            <p:nvPr/>
          </p:nvCxnSpPr>
          <p:spPr>
            <a:xfrm flipV="1">
              <a:off x="-533400" y="4352597"/>
              <a:ext cx="2362200" cy="934107"/>
            </a:xfrm>
            <a:prstGeom prst="line">
              <a:avLst/>
            </a:prstGeom>
          </p:spPr>
          <p:style>
            <a:lnRef idx="3">
              <a:schemeClr val="accent1"/>
            </a:lnRef>
            <a:fillRef idx="0">
              <a:schemeClr val="accent1"/>
            </a:fillRef>
            <a:effectRef idx="2">
              <a:schemeClr val="accent1"/>
            </a:effectRef>
            <a:fontRef idx="minor">
              <a:schemeClr val="tx1"/>
            </a:fontRef>
          </p:style>
        </p:cxnSp>
        <p:cxnSp>
          <p:nvCxnSpPr>
            <p:cNvPr id="63" name="Straight Connector 62">
              <a:extLst>
                <a:ext uri="{FF2B5EF4-FFF2-40B4-BE49-F238E27FC236}">
                  <a16:creationId xmlns="" xmlns:a16="http://schemas.microsoft.com/office/drawing/2014/main" id="{1A22869D-0278-465B-A4E5-461BB2643113}"/>
                </a:ext>
              </a:extLst>
            </p:cNvPr>
            <p:cNvCxnSpPr>
              <a:cxnSpLocks/>
            </p:cNvCxnSpPr>
            <p:nvPr/>
          </p:nvCxnSpPr>
          <p:spPr>
            <a:xfrm flipV="1">
              <a:off x="-554421" y="4618725"/>
              <a:ext cx="2383221" cy="677175"/>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
          <p:nvSpPr>
            <p:cNvPr id="71" name="TextBox 70">
              <a:extLst>
                <a:ext uri="{FF2B5EF4-FFF2-40B4-BE49-F238E27FC236}">
                  <a16:creationId xmlns="" xmlns:a16="http://schemas.microsoft.com/office/drawing/2014/main" id="{4C38D732-76A2-4361-AD7B-032A6AF48140}"/>
                </a:ext>
              </a:extLst>
            </p:cNvPr>
            <p:cNvSpPr txBox="1"/>
            <p:nvPr/>
          </p:nvSpPr>
          <p:spPr>
            <a:xfrm>
              <a:off x="377669" y="5710535"/>
              <a:ext cx="1072730" cy="461665"/>
            </a:xfrm>
            <a:prstGeom prst="rect">
              <a:avLst/>
            </a:prstGeom>
            <a:noFill/>
          </p:spPr>
          <p:txBody>
            <a:bodyPr wrap="none" rtlCol="0">
              <a:spAutoFit/>
            </a:bodyPr>
            <a:lstStyle/>
            <a:p>
              <a:r>
                <a:rPr lang="en-US" sz="2400" dirty="0"/>
                <a:t>Phase I</a:t>
              </a:r>
            </a:p>
          </p:txBody>
        </p:sp>
      </p:grpSp>
      <p:grpSp>
        <p:nvGrpSpPr>
          <p:cNvPr id="75" name="Group 74">
            <a:extLst>
              <a:ext uri="{FF2B5EF4-FFF2-40B4-BE49-F238E27FC236}">
                <a16:creationId xmlns="" xmlns:a16="http://schemas.microsoft.com/office/drawing/2014/main" id="{0E641C8B-9165-4744-B88C-9B10FA04983B}"/>
              </a:ext>
            </a:extLst>
          </p:cNvPr>
          <p:cNvGrpSpPr/>
          <p:nvPr/>
        </p:nvGrpSpPr>
        <p:grpSpPr>
          <a:xfrm>
            <a:off x="1807779" y="2352571"/>
            <a:ext cx="4593021" cy="4569768"/>
            <a:chOff x="1807779" y="1602432"/>
            <a:chExt cx="4593021" cy="4569768"/>
          </a:xfrm>
        </p:grpSpPr>
        <p:cxnSp>
          <p:nvCxnSpPr>
            <p:cNvPr id="49" name="Straight Connector 48">
              <a:extLst>
                <a:ext uri="{FF2B5EF4-FFF2-40B4-BE49-F238E27FC236}">
                  <a16:creationId xmlns="" xmlns:a16="http://schemas.microsoft.com/office/drawing/2014/main" id="{67922EFD-F099-4048-B934-AD36390F6448}"/>
                </a:ext>
              </a:extLst>
            </p:cNvPr>
            <p:cNvCxnSpPr>
              <a:cxnSpLocks/>
            </p:cNvCxnSpPr>
            <p:nvPr/>
          </p:nvCxnSpPr>
          <p:spPr>
            <a:xfrm flipV="1">
              <a:off x="1807779" y="2743200"/>
              <a:ext cx="4593021" cy="1600202"/>
            </a:xfrm>
            <a:prstGeom prst="line">
              <a:avLst/>
            </a:prstGeom>
          </p:spPr>
          <p:style>
            <a:lnRef idx="3">
              <a:schemeClr val="accent1"/>
            </a:lnRef>
            <a:fillRef idx="0">
              <a:schemeClr val="accent1"/>
            </a:fillRef>
            <a:effectRef idx="2">
              <a:schemeClr val="accent1"/>
            </a:effectRef>
            <a:fontRef idx="minor">
              <a:schemeClr val="tx1"/>
            </a:fontRef>
          </p:style>
        </p:cxnSp>
        <p:cxnSp>
          <p:nvCxnSpPr>
            <p:cNvPr id="64" name="Straight Connector 63">
              <a:extLst>
                <a:ext uri="{FF2B5EF4-FFF2-40B4-BE49-F238E27FC236}">
                  <a16:creationId xmlns="" xmlns:a16="http://schemas.microsoft.com/office/drawing/2014/main" id="{AC27A459-972D-473D-80EF-255C97B4D4B9}"/>
                </a:ext>
              </a:extLst>
            </p:cNvPr>
            <p:cNvCxnSpPr>
              <a:cxnSpLocks/>
            </p:cNvCxnSpPr>
            <p:nvPr/>
          </p:nvCxnSpPr>
          <p:spPr>
            <a:xfrm flipV="1">
              <a:off x="1828800" y="1602432"/>
              <a:ext cx="4572000" cy="3001417"/>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
          <p:nvSpPr>
            <p:cNvPr id="72" name="TextBox 71">
              <a:extLst>
                <a:ext uri="{FF2B5EF4-FFF2-40B4-BE49-F238E27FC236}">
                  <a16:creationId xmlns="" xmlns:a16="http://schemas.microsoft.com/office/drawing/2014/main" id="{A6FAC68B-4A4F-4A52-9CAC-C1071330AF39}"/>
                </a:ext>
              </a:extLst>
            </p:cNvPr>
            <p:cNvSpPr txBox="1"/>
            <p:nvPr/>
          </p:nvSpPr>
          <p:spPr>
            <a:xfrm>
              <a:off x="3505200" y="5710535"/>
              <a:ext cx="1149674" cy="461665"/>
            </a:xfrm>
            <a:prstGeom prst="rect">
              <a:avLst/>
            </a:prstGeom>
            <a:noFill/>
          </p:spPr>
          <p:txBody>
            <a:bodyPr wrap="none" rtlCol="0">
              <a:spAutoFit/>
            </a:bodyPr>
            <a:lstStyle/>
            <a:p>
              <a:r>
                <a:rPr lang="en-US" sz="2400" dirty="0"/>
                <a:t>Phase II</a:t>
              </a:r>
            </a:p>
          </p:txBody>
        </p:sp>
      </p:grpSp>
      <p:grpSp>
        <p:nvGrpSpPr>
          <p:cNvPr id="76" name="Group 75">
            <a:extLst>
              <a:ext uri="{FF2B5EF4-FFF2-40B4-BE49-F238E27FC236}">
                <a16:creationId xmlns="" xmlns:a16="http://schemas.microsoft.com/office/drawing/2014/main" id="{6B485A8C-E675-41E6-93B3-88FF6F2A670A}"/>
              </a:ext>
            </a:extLst>
          </p:cNvPr>
          <p:cNvGrpSpPr/>
          <p:nvPr/>
        </p:nvGrpSpPr>
        <p:grpSpPr>
          <a:xfrm>
            <a:off x="6379779" y="-685800"/>
            <a:ext cx="4516821" cy="7620000"/>
            <a:chOff x="6379779" y="-1435939"/>
            <a:chExt cx="4516821" cy="7620000"/>
          </a:xfrm>
        </p:grpSpPr>
        <p:cxnSp>
          <p:nvCxnSpPr>
            <p:cNvPr id="50" name="Straight Connector 49">
              <a:extLst>
                <a:ext uri="{FF2B5EF4-FFF2-40B4-BE49-F238E27FC236}">
                  <a16:creationId xmlns="" xmlns:a16="http://schemas.microsoft.com/office/drawing/2014/main" id="{1BDE9CF7-6468-46C9-A08D-F1A88882C5FF}"/>
                </a:ext>
              </a:extLst>
            </p:cNvPr>
            <p:cNvCxnSpPr>
              <a:cxnSpLocks/>
            </p:cNvCxnSpPr>
            <p:nvPr/>
          </p:nvCxnSpPr>
          <p:spPr>
            <a:xfrm flipV="1">
              <a:off x="6400800" y="1371600"/>
              <a:ext cx="4495800" cy="1362406"/>
            </a:xfrm>
            <a:prstGeom prst="line">
              <a:avLst/>
            </a:prstGeom>
          </p:spPr>
          <p:style>
            <a:lnRef idx="3">
              <a:schemeClr val="accent1"/>
            </a:lnRef>
            <a:fillRef idx="0">
              <a:schemeClr val="accent1"/>
            </a:fillRef>
            <a:effectRef idx="2">
              <a:schemeClr val="accent1"/>
            </a:effectRef>
            <a:fontRef idx="minor">
              <a:schemeClr val="tx1"/>
            </a:fontRef>
          </p:style>
        </p:cxnSp>
        <p:cxnSp>
          <p:nvCxnSpPr>
            <p:cNvPr id="65" name="Straight Connector 64">
              <a:extLst>
                <a:ext uri="{FF2B5EF4-FFF2-40B4-BE49-F238E27FC236}">
                  <a16:creationId xmlns="" xmlns:a16="http://schemas.microsoft.com/office/drawing/2014/main" id="{E4D48187-75F5-4DDD-A67B-C6CDAF6A3AEE}"/>
                </a:ext>
              </a:extLst>
            </p:cNvPr>
            <p:cNvCxnSpPr>
              <a:cxnSpLocks/>
            </p:cNvCxnSpPr>
            <p:nvPr/>
          </p:nvCxnSpPr>
          <p:spPr>
            <a:xfrm flipV="1">
              <a:off x="6379779" y="-1435939"/>
              <a:ext cx="3678621" cy="304336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
          <p:nvSpPr>
            <p:cNvPr id="73" name="TextBox 72">
              <a:extLst>
                <a:ext uri="{FF2B5EF4-FFF2-40B4-BE49-F238E27FC236}">
                  <a16:creationId xmlns="" xmlns:a16="http://schemas.microsoft.com/office/drawing/2014/main" id="{B25EA1FC-83AD-4944-AA9A-BEBC22618F2F}"/>
                </a:ext>
              </a:extLst>
            </p:cNvPr>
            <p:cNvSpPr txBox="1"/>
            <p:nvPr/>
          </p:nvSpPr>
          <p:spPr>
            <a:xfrm>
              <a:off x="7690270" y="5722396"/>
              <a:ext cx="1226618" cy="461665"/>
            </a:xfrm>
            <a:prstGeom prst="rect">
              <a:avLst/>
            </a:prstGeom>
            <a:noFill/>
          </p:spPr>
          <p:txBody>
            <a:bodyPr wrap="none" rtlCol="0">
              <a:spAutoFit/>
            </a:bodyPr>
            <a:lstStyle/>
            <a:p>
              <a:r>
                <a:rPr lang="en-US" sz="2400" dirty="0"/>
                <a:t>Phase III</a:t>
              </a:r>
            </a:p>
          </p:txBody>
        </p:sp>
      </p:grpSp>
      <p:sp>
        <p:nvSpPr>
          <p:cNvPr id="10" name="TextBox 9">
            <a:extLst>
              <a:ext uri="{FF2B5EF4-FFF2-40B4-BE49-F238E27FC236}">
                <a16:creationId xmlns="" xmlns:a16="http://schemas.microsoft.com/office/drawing/2014/main" id="{E19D6F13-C407-45CD-BF54-76472205407C}"/>
              </a:ext>
            </a:extLst>
          </p:cNvPr>
          <p:cNvSpPr txBox="1"/>
          <p:nvPr/>
        </p:nvSpPr>
        <p:spPr>
          <a:xfrm>
            <a:off x="130826" y="5486207"/>
            <a:ext cx="652743" cy="369332"/>
          </a:xfrm>
          <a:prstGeom prst="rect">
            <a:avLst/>
          </a:prstGeom>
          <a:solidFill>
            <a:schemeClr val="bg1"/>
          </a:solidFill>
        </p:spPr>
        <p:txBody>
          <a:bodyPr wrap="none" rtlCol="0">
            <a:spAutoFit/>
          </a:bodyPr>
          <a:lstStyle/>
          <a:p>
            <a:pPr algn="ctr"/>
            <a:r>
              <a:rPr lang="en-US" dirty="0"/>
              <a:t>2016</a:t>
            </a:r>
          </a:p>
        </p:txBody>
      </p:sp>
      <p:sp>
        <p:nvSpPr>
          <p:cNvPr id="33" name="TextBox 32">
            <a:extLst>
              <a:ext uri="{FF2B5EF4-FFF2-40B4-BE49-F238E27FC236}">
                <a16:creationId xmlns="" xmlns:a16="http://schemas.microsoft.com/office/drawing/2014/main" id="{FC59E56B-E742-4CBE-B8BA-772333F82A7F}"/>
              </a:ext>
            </a:extLst>
          </p:cNvPr>
          <p:cNvSpPr txBox="1"/>
          <p:nvPr/>
        </p:nvSpPr>
        <p:spPr>
          <a:xfrm>
            <a:off x="187060" y="304800"/>
            <a:ext cx="651140" cy="461665"/>
          </a:xfrm>
          <a:prstGeom prst="rect">
            <a:avLst/>
          </a:prstGeom>
          <a:noFill/>
        </p:spPr>
        <p:txBody>
          <a:bodyPr wrap="none" rtlCol="0">
            <a:spAutoFit/>
          </a:bodyPr>
          <a:lstStyle/>
          <a:p>
            <a:r>
              <a:rPr lang="en-US" sz="2400" dirty="0">
                <a:solidFill>
                  <a:srgbClr val="FF0000"/>
                </a:solidFill>
              </a:rPr>
              <a:t>600</a:t>
            </a:r>
          </a:p>
        </p:txBody>
      </p:sp>
    </p:spTree>
    <p:extLst>
      <p:ext uri="{BB962C8B-B14F-4D97-AF65-F5344CB8AC3E}">
        <p14:creationId xmlns:p14="http://schemas.microsoft.com/office/powerpoint/2010/main" val="105264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down)">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wipe(down)">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wipe(down)">
                                      <p:cBhvr>
                                        <p:cTn id="1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A48C3FD-8672-4361-8819-D69F66251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89131"/>
            <a:ext cx="6096000" cy="5968869"/>
          </a:xfrm>
          <a:prstGeom prst="rect">
            <a:avLst/>
          </a:prstGeom>
        </p:spPr>
      </p:pic>
      <p:sp>
        <p:nvSpPr>
          <p:cNvPr id="8" name="Rectangle 7">
            <a:extLst>
              <a:ext uri="{FF2B5EF4-FFF2-40B4-BE49-F238E27FC236}">
                <a16:creationId xmlns="" xmlns:a16="http://schemas.microsoft.com/office/drawing/2014/main" id="{1B1FC572-62AE-4C87-90CA-875BBED8EF38}"/>
              </a:ext>
            </a:extLst>
          </p:cNvPr>
          <p:cNvSpPr/>
          <p:nvPr/>
        </p:nvSpPr>
        <p:spPr>
          <a:xfrm>
            <a:off x="1840095" y="1600200"/>
            <a:ext cx="750705" cy="4495800"/>
          </a:xfrm>
          <a:prstGeom prst="rect">
            <a:avLst/>
          </a:prstGeom>
          <a:solidFill>
            <a:schemeClr val="tx2">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9F5998E5-C273-4D2A-B231-F2EB8CA715C2}"/>
              </a:ext>
            </a:extLst>
          </p:cNvPr>
          <p:cNvSpPr/>
          <p:nvPr/>
        </p:nvSpPr>
        <p:spPr>
          <a:xfrm>
            <a:off x="3386182" y="1600200"/>
            <a:ext cx="728618" cy="4495800"/>
          </a:xfrm>
          <a:prstGeom prst="rect">
            <a:avLst/>
          </a:prstGeom>
          <a:solidFill>
            <a:schemeClr val="accent2">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7B5EF5BA-EEFE-49DA-9F6C-193EB0EA0939}"/>
              </a:ext>
            </a:extLst>
          </p:cNvPr>
          <p:cNvSpPr/>
          <p:nvPr/>
        </p:nvSpPr>
        <p:spPr>
          <a:xfrm>
            <a:off x="4953000" y="1600200"/>
            <a:ext cx="685800" cy="4495800"/>
          </a:xfrm>
          <a:prstGeom prst="rect">
            <a:avLst/>
          </a:prstGeom>
          <a:solidFill>
            <a:srgbClr val="92D05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87109C25-6E42-42C7-8CCE-83C03602E7BC}"/>
              </a:ext>
            </a:extLst>
          </p:cNvPr>
          <p:cNvSpPr/>
          <p:nvPr/>
        </p:nvSpPr>
        <p:spPr>
          <a:xfrm>
            <a:off x="6434542" y="1600200"/>
            <a:ext cx="744168" cy="4495800"/>
          </a:xfrm>
          <a:prstGeom prst="rect">
            <a:avLst/>
          </a:prstGeom>
          <a:solidFill>
            <a:srgbClr val="FFFF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FCA60AE6-B9F6-4B03-9A74-2E78D53576AA}"/>
              </a:ext>
            </a:extLst>
          </p:cNvPr>
          <p:cNvSpPr txBox="1"/>
          <p:nvPr/>
        </p:nvSpPr>
        <p:spPr>
          <a:xfrm rot="16200000">
            <a:off x="2747923" y="4491079"/>
            <a:ext cx="1917641" cy="707886"/>
          </a:xfrm>
          <a:prstGeom prst="rect">
            <a:avLst/>
          </a:prstGeom>
          <a:noFill/>
        </p:spPr>
        <p:txBody>
          <a:bodyPr wrap="none" rtlCol="0">
            <a:spAutoFit/>
          </a:bodyPr>
          <a:lstStyle/>
          <a:p>
            <a:r>
              <a:rPr lang="en-US" sz="4000" dirty="0"/>
              <a:t>Worship</a:t>
            </a:r>
          </a:p>
        </p:txBody>
      </p:sp>
      <p:sp>
        <p:nvSpPr>
          <p:cNvPr id="14" name="TextBox 13">
            <a:extLst>
              <a:ext uri="{FF2B5EF4-FFF2-40B4-BE49-F238E27FC236}">
                <a16:creationId xmlns="" xmlns:a16="http://schemas.microsoft.com/office/drawing/2014/main" id="{4DD8D7FF-F3BD-4852-9705-A618DB39E96C}"/>
              </a:ext>
            </a:extLst>
          </p:cNvPr>
          <p:cNvSpPr txBox="1"/>
          <p:nvPr/>
        </p:nvSpPr>
        <p:spPr>
          <a:xfrm rot="16200000">
            <a:off x="4183302" y="4351098"/>
            <a:ext cx="2247282" cy="707886"/>
          </a:xfrm>
          <a:prstGeom prst="rect">
            <a:avLst/>
          </a:prstGeom>
          <a:noFill/>
        </p:spPr>
        <p:txBody>
          <a:bodyPr wrap="none" rtlCol="0">
            <a:spAutoFit/>
          </a:bodyPr>
          <a:lstStyle/>
          <a:p>
            <a:r>
              <a:rPr lang="en-US" sz="4000" dirty="0"/>
              <a:t>Education</a:t>
            </a:r>
          </a:p>
        </p:txBody>
      </p:sp>
      <p:sp>
        <p:nvSpPr>
          <p:cNvPr id="15" name="TextBox 14">
            <a:extLst>
              <a:ext uri="{FF2B5EF4-FFF2-40B4-BE49-F238E27FC236}">
                <a16:creationId xmlns="" xmlns:a16="http://schemas.microsoft.com/office/drawing/2014/main" id="{38505ED9-7941-45CF-88F2-F5946459904A}"/>
              </a:ext>
            </a:extLst>
          </p:cNvPr>
          <p:cNvSpPr txBox="1"/>
          <p:nvPr/>
        </p:nvSpPr>
        <p:spPr>
          <a:xfrm rot="16200000">
            <a:off x="42830" y="3462370"/>
            <a:ext cx="4279826" cy="707886"/>
          </a:xfrm>
          <a:prstGeom prst="rect">
            <a:avLst/>
          </a:prstGeom>
          <a:noFill/>
        </p:spPr>
        <p:txBody>
          <a:bodyPr wrap="none" rtlCol="0">
            <a:spAutoFit/>
          </a:bodyPr>
          <a:lstStyle/>
          <a:p>
            <a:r>
              <a:rPr lang="en-US" sz="4000" dirty="0"/>
              <a:t>Energy Stewardship</a:t>
            </a:r>
          </a:p>
        </p:txBody>
      </p:sp>
      <p:sp>
        <p:nvSpPr>
          <p:cNvPr id="16" name="TextBox 15">
            <a:extLst>
              <a:ext uri="{FF2B5EF4-FFF2-40B4-BE49-F238E27FC236}">
                <a16:creationId xmlns="" xmlns:a16="http://schemas.microsoft.com/office/drawing/2014/main" id="{826607BB-8BAB-48C5-9C1A-E4D27CEFED00}"/>
              </a:ext>
            </a:extLst>
          </p:cNvPr>
          <p:cNvSpPr txBox="1"/>
          <p:nvPr/>
        </p:nvSpPr>
        <p:spPr>
          <a:xfrm rot="16200000">
            <a:off x="5753244" y="4381356"/>
            <a:ext cx="2155398" cy="707886"/>
          </a:xfrm>
          <a:prstGeom prst="rect">
            <a:avLst/>
          </a:prstGeom>
          <a:noFill/>
        </p:spPr>
        <p:txBody>
          <a:bodyPr wrap="none" rtlCol="0">
            <a:spAutoFit/>
          </a:bodyPr>
          <a:lstStyle/>
          <a:p>
            <a:r>
              <a:rPr lang="en-US" sz="4000" dirty="0"/>
              <a:t>Advocacy</a:t>
            </a:r>
          </a:p>
        </p:txBody>
      </p:sp>
      <p:sp>
        <p:nvSpPr>
          <p:cNvPr id="17" name="TextBox 16">
            <a:extLst>
              <a:ext uri="{FF2B5EF4-FFF2-40B4-BE49-F238E27FC236}">
                <a16:creationId xmlns="" xmlns:a16="http://schemas.microsoft.com/office/drawing/2014/main" id="{99F778B5-A1A6-438A-B0FD-202994B27AAE}"/>
              </a:ext>
            </a:extLst>
          </p:cNvPr>
          <p:cNvSpPr txBox="1"/>
          <p:nvPr/>
        </p:nvSpPr>
        <p:spPr>
          <a:xfrm>
            <a:off x="2362200" y="191869"/>
            <a:ext cx="5348131" cy="646331"/>
          </a:xfrm>
          <a:prstGeom prst="rect">
            <a:avLst/>
          </a:prstGeom>
          <a:noFill/>
        </p:spPr>
        <p:txBody>
          <a:bodyPr wrap="none" rtlCol="0">
            <a:spAutoFit/>
          </a:bodyPr>
          <a:lstStyle/>
          <a:p>
            <a:r>
              <a:rPr lang="en-US" sz="3600" dirty="0">
                <a:solidFill>
                  <a:schemeClr val="accent3">
                    <a:lumMod val="50000"/>
                  </a:schemeClr>
                </a:solidFill>
              </a:rPr>
              <a:t>CLIMATE WITNESS PROJECT</a:t>
            </a:r>
          </a:p>
        </p:txBody>
      </p:sp>
      <p:pic>
        <p:nvPicPr>
          <p:cNvPr id="18" name="Picture 17">
            <a:extLst>
              <a:ext uri="{FF2B5EF4-FFF2-40B4-BE49-F238E27FC236}">
                <a16:creationId xmlns="" xmlns:a16="http://schemas.microsoft.com/office/drawing/2014/main" id="{312C45CF-FACE-48A3-94C0-97FF1F9945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8173"/>
          <a:stretch/>
        </p:blipFill>
        <p:spPr>
          <a:xfrm>
            <a:off x="1447800" y="76200"/>
            <a:ext cx="1128927" cy="812931"/>
          </a:xfrm>
          <a:prstGeom prst="rect">
            <a:avLst/>
          </a:prstGeom>
        </p:spPr>
      </p:pic>
    </p:spTree>
    <p:extLst>
      <p:ext uri="{BB962C8B-B14F-4D97-AF65-F5344CB8AC3E}">
        <p14:creationId xmlns:p14="http://schemas.microsoft.com/office/powerpoint/2010/main" val="340109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C9DA3294-7A87-4B98-B0DE-F6A57CFFA0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05000" y="2819400"/>
            <a:ext cx="2143605" cy="1664513"/>
          </a:xfrm>
          <a:prstGeom prst="rect">
            <a:avLst/>
          </a:prstGeom>
          <a:ln>
            <a:noFill/>
          </a:ln>
          <a:effectLst>
            <a:outerShdw blurRad="292100" dist="139700" dir="2700000" algn="tl" rotWithShape="0">
              <a:srgbClr val="333333">
                <a:alpha val="65000"/>
              </a:srgbClr>
            </a:outerShdw>
          </a:effectLst>
        </p:spPr>
      </p:pic>
      <p:sp>
        <p:nvSpPr>
          <p:cNvPr id="7" name="AutoShape 2" descr="Image result for from the ashes">
            <a:extLst>
              <a:ext uri="{FF2B5EF4-FFF2-40B4-BE49-F238E27FC236}">
                <a16:creationId xmlns="" xmlns:a16="http://schemas.microsoft.com/office/drawing/2014/main" id="{905A5898-CA3F-4DE9-9E4B-51D14C06772A}"/>
              </a:ext>
            </a:extLst>
          </p:cNvPr>
          <p:cNvSpPr>
            <a:spLocks noChangeAspect="1" noChangeArrowheads="1"/>
          </p:cNvSpPr>
          <p:nvPr/>
        </p:nvSpPr>
        <p:spPr bwMode="auto">
          <a:xfrm>
            <a:off x="4067175" y="2667000"/>
            <a:ext cx="100965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a:extLst>
              <a:ext uri="{FF2B5EF4-FFF2-40B4-BE49-F238E27FC236}">
                <a16:creationId xmlns="" xmlns:a16="http://schemas.microsoft.com/office/drawing/2014/main" id="{D11A9BBE-7EA7-48AE-AAF2-AFFE7661B43D}"/>
              </a:ext>
            </a:extLst>
          </p:cNvPr>
          <p:cNvGrpSpPr/>
          <p:nvPr/>
        </p:nvGrpSpPr>
        <p:grpSpPr>
          <a:xfrm>
            <a:off x="287950" y="4008771"/>
            <a:ext cx="5065503" cy="2414222"/>
            <a:chOff x="2842163" y="3696882"/>
            <a:chExt cx="6149437" cy="3008718"/>
          </a:xfrm>
        </p:grpSpPr>
        <p:pic>
          <p:nvPicPr>
            <p:cNvPr id="6" name="Picture 5">
              <a:extLst>
                <a:ext uri="{FF2B5EF4-FFF2-40B4-BE49-F238E27FC236}">
                  <a16:creationId xmlns="" xmlns:a16="http://schemas.microsoft.com/office/drawing/2014/main" id="{B344037E-4DDE-436C-983E-9114C268D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5650" y="4796851"/>
              <a:ext cx="5695950" cy="190874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 xmlns:a16="http://schemas.microsoft.com/office/drawing/2014/main" id="{14228B74-D0B6-48B9-8B58-3A47819927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2163" y="3696882"/>
              <a:ext cx="2481903" cy="1685925"/>
            </a:xfrm>
            <a:prstGeom prst="rect">
              <a:avLst/>
            </a:prstGeom>
            <a:ln>
              <a:noFill/>
            </a:ln>
            <a:effectLst>
              <a:outerShdw blurRad="292100" dist="139700" dir="2700000" algn="tl" rotWithShape="0">
                <a:srgbClr val="333333">
                  <a:alpha val="65000"/>
                </a:srgbClr>
              </a:outerShdw>
            </a:effectLst>
          </p:spPr>
        </p:pic>
      </p:grpSp>
      <p:grpSp>
        <p:nvGrpSpPr>
          <p:cNvPr id="4" name="Group 3">
            <a:extLst>
              <a:ext uri="{FF2B5EF4-FFF2-40B4-BE49-F238E27FC236}">
                <a16:creationId xmlns="" xmlns:a16="http://schemas.microsoft.com/office/drawing/2014/main" id="{2E258529-AC43-4E03-88A1-F9DBAD647C7F}"/>
              </a:ext>
            </a:extLst>
          </p:cNvPr>
          <p:cNvGrpSpPr/>
          <p:nvPr/>
        </p:nvGrpSpPr>
        <p:grpSpPr>
          <a:xfrm>
            <a:off x="3291575" y="1066800"/>
            <a:ext cx="5928625" cy="2783036"/>
            <a:chOff x="3046274" y="1310554"/>
            <a:chExt cx="5928625" cy="2783036"/>
          </a:xfrm>
        </p:grpSpPr>
        <p:pic>
          <p:nvPicPr>
            <p:cNvPr id="2" name="Picture 1">
              <a:extLst>
                <a:ext uri="{FF2B5EF4-FFF2-40B4-BE49-F238E27FC236}">
                  <a16:creationId xmlns="" xmlns:a16="http://schemas.microsoft.com/office/drawing/2014/main" id="{2B1A049F-25DF-4AE5-BB1F-D3EB7936FD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196926" y="1310554"/>
              <a:ext cx="2496524" cy="1524000"/>
            </a:xfrm>
            <a:prstGeom prst="rect">
              <a:avLst/>
            </a:prstGeom>
            <a:ln>
              <a:noFill/>
            </a:ln>
            <a:effectLst>
              <a:outerShdw blurRad="292100" dist="139700" dir="2700000" algn="tl" rotWithShape="0">
                <a:srgbClr val="333333">
                  <a:alpha val="65000"/>
                </a:srgbClr>
              </a:outerShdw>
            </a:effectLst>
          </p:spPr>
        </p:pic>
        <p:grpSp>
          <p:nvGrpSpPr>
            <p:cNvPr id="17" name="Group 16">
              <a:extLst>
                <a:ext uri="{FF2B5EF4-FFF2-40B4-BE49-F238E27FC236}">
                  <a16:creationId xmlns="" xmlns:a16="http://schemas.microsoft.com/office/drawing/2014/main" id="{EC9A5F24-5B0A-4964-8DDB-0F7E69A592EC}"/>
                </a:ext>
              </a:extLst>
            </p:cNvPr>
            <p:cNvGrpSpPr/>
            <p:nvPr/>
          </p:nvGrpSpPr>
          <p:grpSpPr>
            <a:xfrm>
              <a:off x="3046274" y="1528641"/>
              <a:ext cx="5928625" cy="2564949"/>
              <a:chOff x="2794411" y="1092195"/>
              <a:chExt cx="5928625" cy="2564949"/>
            </a:xfrm>
          </p:grpSpPr>
          <p:pic>
            <p:nvPicPr>
              <p:cNvPr id="12" name="Picture 11">
                <a:extLst>
                  <a:ext uri="{FF2B5EF4-FFF2-40B4-BE49-F238E27FC236}">
                    <a16:creationId xmlns="" xmlns:a16="http://schemas.microsoft.com/office/drawing/2014/main" id="{DCB8D7E4-C8A2-4634-9DF0-E07E837EA5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4411" y="1601966"/>
                <a:ext cx="2286000" cy="118586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 xmlns:a16="http://schemas.microsoft.com/office/drawing/2014/main" id="{8DDC84F5-6F6C-486F-B1FB-19CDF8BA1F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7246" y="2590344"/>
                <a:ext cx="2438400" cy="106680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 xmlns:a16="http://schemas.microsoft.com/office/drawing/2014/main" id="{E0CF4364-4FC2-4CD9-A991-38583EBD76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7114" y="2306067"/>
                <a:ext cx="2535922" cy="118586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 xmlns:a16="http://schemas.microsoft.com/office/drawing/2014/main" id="{A5C15BCB-39B4-49DA-9BA4-E79624EAEE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6800" y="1092195"/>
                <a:ext cx="1622609" cy="1660852"/>
              </a:xfrm>
              <a:prstGeom prst="rect">
                <a:avLst/>
              </a:prstGeom>
              <a:ln>
                <a:noFill/>
              </a:ln>
              <a:effectLst>
                <a:outerShdw blurRad="292100" dist="139700" dir="2700000" algn="tl" rotWithShape="0">
                  <a:srgbClr val="333333">
                    <a:alpha val="65000"/>
                  </a:srgbClr>
                </a:outerShdw>
              </a:effectLst>
            </p:spPr>
          </p:pic>
        </p:grpSp>
      </p:grpSp>
      <p:pic>
        <p:nvPicPr>
          <p:cNvPr id="19" name="Picture 18">
            <a:extLst>
              <a:ext uri="{FF2B5EF4-FFF2-40B4-BE49-F238E27FC236}">
                <a16:creationId xmlns="" xmlns:a16="http://schemas.microsoft.com/office/drawing/2014/main" id="{4FB0B2C7-F84E-4D5E-BE4E-15E0A34520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1825" y="4207597"/>
            <a:ext cx="3221625" cy="1748741"/>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 xmlns:a16="http://schemas.microsoft.com/office/drawing/2014/main" id="{5EC70D7F-F3CB-4F9A-BDF2-AE805F8BFC59}"/>
              </a:ext>
            </a:extLst>
          </p:cNvPr>
          <p:cNvSpPr txBox="1"/>
          <p:nvPr/>
        </p:nvSpPr>
        <p:spPr>
          <a:xfrm>
            <a:off x="609600" y="152400"/>
            <a:ext cx="5698996" cy="830997"/>
          </a:xfrm>
          <a:prstGeom prst="rect">
            <a:avLst/>
          </a:prstGeom>
          <a:noFill/>
        </p:spPr>
        <p:txBody>
          <a:bodyPr wrap="none" rtlCol="0">
            <a:spAutoFit/>
          </a:bodyPr>
          <a:lstStyle/>
          <a:p>
            <a:r>
              <a:rPr lang="en-US" sz="4800" dirty="0">
                <a:solidFill>
                  <a:schemeClr val="accent3">
                    <a:lumMod val="50000"/>
                  </a:schemeClr>
                </a:solidFill>
                <a:latin typeface="Arial" panose="020B0604020202020204" pitchFamily="34" charset="0"/>
                <a:cs typeface="Arial" panose="020B0604020202020204" pitchFamily="34" charset="0"/>
              </a:rPr>
              <a:t>Energy Stewardship</a:t>
            </a:r>
          </a:p>
        </p:txBody>
      </p:sp>
      <p:pic>
        <p:nvPicPr>
          <p:cNvPr id="13" name="Picture 12">
            <a:extLst>
              <a:ext uri="{FF2B5EF4-FFF2-40B4-BE49-F238E27FC236}">
                <a16:creationId xmlns="" xmlns:a16="http://schemas.microsoft.com/office/drawing/2014/main" id="{D9B04DC7-60D6-4416-A549-14E04ACCF98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3652" r="11800"/>
          <a:stretch/>
        </p:blipFill>
        <p:spPr>
          <a:xfrm>
            <a:off x="609600" y="990600"/>
            <a:ext cx="2497542" cy="1524000"/>
          </a:xfrm>
          <a:prstGeom prst="rect">
            <a:avLst/>
          </a:prstGeom>
          <a:ln>
            <a:noFill/>
          </a:ln>
          <a:effectLst>
            <a:outerShdw blurRad="292100" dist="139700" dir="2700000" algn="tl" rotWithShape="0">
              <a:srgbClr val="333333">
                <a:alpha val="65000"/>
              </a:srgbClr>
            </a:outerShdw>
          </a:effectLst>
        </p:spPr>
      </p:pic>
      <p:grpSp>
        <p:nvGrpSpPr>
          <p:cNvPr id="5" name="Group 4">
            <a:extLst>
              <a:ext uri="{FF2B5EF4-FFF2-40B4-BE49-F238E27FC236}">
                <a16:creationId xmlns="" xmlns:a16="http://schemas.microsoft.com/office/drawing/2014/main" id="{53C1F22E-7468-48F2-94AB-54F7A3685253}"/>
              </a:ext>
            </a:extLst>
          </p:cNvPr>
          <p:cNvGrpSpPr/>
          <p:nvPr/>
        </p:nvGrpSpPr>
        <p:grpSpPr>
          <a:xfrm>
            <a:off x="225283" y="162461"/>
            <a:ext cx="463834" cy="1752600"/>
            <a:chOff x="225283" y="162461"/>
            <a:chExt cx="463834" cy="1752600"/>
          </a:xfrm>
        </p:grpSpPr>
        <p:pic>
          <p:nvPicPr>
            <p:cNvPr id="18" name="Picture 17">
              <a:extLst>
                <a:ext uri="{FF2B5EF4-FFF2-40B4-BE49-F238E27FC236}">
                  <a16:creationId xmlns="" xmlns:a16="http://schemas.microsoft.com/office/drawing/2014/main" id="{6F0ADC04-E2AD-4EF9-9D86-23FF43E2AC4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73535"/>
            <a:stretch/>
          </p:blipFill>
          <p:spPr>
            <a:xfrm>
              <a:off x="225283" y="162461"/>
              <a:ext cx="463834" cy="1752600"/>
            </a:xfrm>
            <a:prstGeom prst="rect">
              <a:avLst/>
            </a:prstGeom>
          </p:spPr>
        </p:pic>
        <p:sp>
          <p:nvSpPr>
            <p:cNvPr id="21" name="Rectangle 20">
              <a:extLst>
                <a:ext uri="{FF2B5EF4-FFF2-40B4-BE49-F238E27FC236}">
                  <a16:creationId xmlns="" xmlns:a16="http://schemas.microsoft.com/office/drawing/2014/main" id="{A5022B12-B541-420E-A56A-EC6BF3762389}"/>
                </a:ext>
              </a:extLst>
            </p:cNvPr>
            <p:cNvSpPr/>
            <p:nvPr/>
          </p:nvSpPr>
          <p:spPr>
            <a:xfrm>
              <a:off x="326939" y="372633"/>
              <a:ext cx="206462" cy="1303767"/>
            </a:xfrm>
            <a:prstGeom prst="rect">
              <a:avLst/>
            </a:prstGeom>
            <a:solidFill>
              <a:schemeClr val="accent3">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949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4590</TotalTime>
  <Words>1000</Words>
  <Application>Microsoft Macintosh PowerPoint</Application>
  <PresentationFormat>On-screen Show (4:3)</PresentationFormat>
  <Paragraphs>123</Paragraphs>
  <Slides>28</Slides>
  <Notes>18</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The Denomination’s Position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Creation Care to Climate Witness Project  West End CRC</vt:lpstr>
      <vt:lpstr>PowerPoint Presentation</vt:lpstr>
      <vt:lpstr>PowerPoint Presentation</vt:lpstr>
      <vt:lpstr>PowerPoint Presentation</vt:lpstr>
      <vt:lpstr>Solar Panels? </vt:lpstr>
      <vt:lpstr>Bicycle racks </vt:lpstr>
      <vt:lpstr>Highway Cleanup</vt:lpstr>
      <vt:lpstr>PowerPoint Presentation</vt:lpstr>
      <vt:lpstr> All Things New’ Children’s Nature Space at Centrepointe Community CRC </vt:lpstr>
      <vt:lpstr>PowerPoint Presentation</vt:lpstr>
      <vt:lpstr>What is a CWP Partner?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Mulder</dc:creator>
  <cp:lastModifiedBy>Jesse Edgington</cp:lastModifiedBy>
  <cp:revision>250</cp:revision>
  <cp:lastPrinted>2016-02-28T14:18:22Z</cp:lastPrinted>
  <dcterms:created xsi:type="dcterms:W3CDTF">2015-09-12T20:37:59Z</dcterms:created>
  <dcterms:modified xsi:type="dcterms:W3CDTF">2018-10-11T20:10:39Z</dcterms:modified>
</cp:coreProperties>
</file>